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3" r:id="rId1"/>
  </p:sldMasterIdLst>
  <p:notesMasterIdLst>
    <p:notesMasterId r:id="rId18"/>
  </p:notesMasterIdLst>
  <p:sldIdLst>
    <p:sldId id="454" r:id="rId2"/>
    <p:sldId id="256" r:id="rId3"/>
    <p:sldId id="455" r:id="rId4"/>
    <p:sldId id="469" r:id="rId5"/>
    <p:sldId id="457" r:id="rId6"/>
    <p:sldId id="456" r:id="rId7"/>
    <p:sldId id="464" r:id="rId8"/>
    <p:sldId id="465" r:id="rId9"/>
    <p:sldId id="463" r:id="rId10"/>
    <p:sldId id="458" r:id="rId11"/>
    <p:sldId id="459" r:id="rId12"/>
    <p:sldId id="460" r:id="rId13"/>
    <p:sldId id="462" r:id="rId14"/>
    <p:sldId id="468" r:id="rId15"/>
    <p:sldId id="466" r:id="rId16"/>
    <p:sldId id="4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77411417322834"/>
          <c:y val="9.5607462130446477E-2"/>
          <c:w val="0.8378508858267717"/>
          <c:h val="0.680366592005007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R1</c:v>
                </c:pt>
                <c:pt idx="1">
                  <c:v>D2</c:v>
                </c:pt>
                <c:pt idx="2">
                  <c:v>M3</c:v>
                </c:pt>
                <c:pt idx="3">
                  <c:v>S4</c:v>
                </c:pt>
                <c:pt idx="4">
                  <c:v>J5</c:v>
                </c:pt>
                <c:pt idx="5">
                  <c:v>J6</c:v>
                </c:pt>
                <c:pt idx="6">
                  <c:v>E7</c:v>
                </c:pt>
                <c:pt idx="7">
                  <c:v>VB</c:v>
                </c:pt>
              </c:strCache>
            </c:strRef>
          </c:cat>
          <c:val>
            <c:numRef>
              <c:f>Blad1!$B$2:$B$9</c:f>
              <c:numCache>
                <c:formatCode>General</c:formatCode>
                <c:ptCount val="8"/>
                <c:pt idx="0">
                  <c:v>-1</c:v>
                </c:pt>
                <c:pt idx="1">
                  <c:v>1</c:v>
                </c:pt>
                <c:pt idx="2">
                  <c:v>-1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C3-49A3-AE73-E0F93B81A464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R1</c:v>
                </c:pt>
                <c:pt idx="1">
                  <c:v>D2</c:v>
                </c:pt>
                <c:pt idx="2">
                  <c:v>M3</c:v>
                </c:pt>
                <c:pt idx="3">
                  <c:v>S4</c:v>
                </c:pt>
                <c:pt idx="4">
                  <c:v>J5</c:v>
                </c:pt>
                <c:pt idx="5">
                  <c:v>J6</c:v>
                </c:pt>
                <c:pt idx="6">
                  <c:v>E7</c:v>
                </c:pt>
                <c:pt idx="7">
                  <c:v>VB</c:v>
                </c:pt>
              </c:strCache>
            </c:strRef>
          </c:cat>
          <c:val>
            <c:numRef>
              <c:f>Blad1!$C$2:$C$9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-1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C3-49A3-AE73-E0F93B81A464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Blad1!$A$2:$A$9</c:f>
              <c:strCache>
                <c:ptCount val="8"/>
                <c:pt idx="0">
                  <c:v>R1</c:v>
                </c:pt>
                <c:pt idx="1">
                  <c:v>D2</c:v>
                </c:pt>
                <c:pt idx="2">
                  <c:v>M3</c:v>
                </c:pt>
                <c:pt idx="3">
                  <c:v>S4</c:v>
                </c:pt>
                <c:pt idx="4">
                  <c:v>J5</c:v>
                </c:pt>
                <c:pt idx="5">
                  <c:v>J6</c:v>
                </c:pt>
                <c:pt idx="6">
                  <c:v>E7</c:v>
                </c:pt>
                <c:pt idx="7">
                  <c:v>VB</c:v>
                </c:pt>
              </c:strCache>
            </c:strRef>
          </c:cat>
          <c:val>
            <c:numRef>
              <c:f>Blad1!$D$2:$D$9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C3-49A3-AE73-E0F93B81A4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95161503"/>
        <c:axId val="195161983"/>
      </c:barChart>
      <c:catAx>
        <c:axId val="1951615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95161983"/>
        <c:crosses val="autoZero"/>
        <c:auto val="1"/>
        <c:lblAlgn val="ctr"/>
        <c:lblOffset val="100"/>
        <c:noMultiLvlLbl val="0"/>
      </c:catAx>
      <c:valAx>
        <c:axId val="1951619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516150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9AAF7-5B8C-46CE-9E3C-3FC1267DE6D4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C3757-FAE9-4A0B-8BC2-3C545FB888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2873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35ADE-5E0A-EDF0-D026-C0DA2948D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F73BD89-311B-C64E-39FC-D8B81C938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B70DE25-FB6D-F8A7-7BF7-01C6D7F9F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43249B-A67F-0D17-CEDF-DFCF67AE4A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919ECE-84DA-C34A-8013-4324149E3CF5}" type="slidenum">
              <a:rPr lang="nl-NL" altLang="nl-NL" smtClean="0"/>
              <a:pPr>
                <a:defRPr/>
              </a:pPr>
              <a:t>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58430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3757-FAE9-4A0B-8BC2-3C545FB8885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238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3757-FAE9-4A0B-8BC2-3C545FB88857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9573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98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95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514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18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4145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9637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588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220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96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100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8863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524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491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35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41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79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305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7CA-AD82-40E5-8822-D936A4192B0A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5D88A-7C85-4FD0-B757-2DD534C34AA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472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CDD9C-B5B8-72FB-0655-AF7D9D7AE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D0984A42-694B-5A2A-D686-1D63C18276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549275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400" b="1" dirty="0"/>
              <a:t>Effects of HEG-neurofeedback on attentional measures in children with neurodevelopmental disorders: a case series study from private practice.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2436C717-59C8-800D-755E-2FED290DCC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28801"/>
            <a:ext cx="8229600" cy="4530725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defRPr/>
            </a:pPr>
            <a:endParaRPr lang="nl-NL" dirty="0"/>
          </a:p>
          <a:p>
            <a:pPr eaLnBrk="1" hangingPunct="1">
              <a:buFont typeface="Wingdings" pitchFamily="2" charset="2"/>
              <a:buNone/>
              <a:defRPr/>
            </a:pPr>
            <a:endParaRPr lang="nl-NL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nl-NL" sz="3800" b="1" dirty="0"/>
              <a:t>Meinte Vollema, PhD., </a:t>
            </a:r>
            <a:r>
              <a:rPr lang="nl-NL" sz="3800" b="1" dirty="0" err="1"/>
              <a:t>clinical</a:t>
            </a:r>
            <a:r>
              <a:rPr lang="nl-NL" sz="3800" b="1" dirty="0"/>
              <a:t> </a:t>
            </a:r>
            <a:r>
              <a:rPr lang="nl-NL" sz="3800" b="1" dirty="0" err="1"/>
              <a:t>neuropsychologist</a:t>
            </a:r>
            <a:endParaRPr lang="nl-NL" sz="3800" b="1" dirty="0"/>
          </a:p>
          <a:p>
            <a:pPr eaLnBrk="1" hangingPunct="1">
              <a:buFont typeface="Wingdings" pitchFamily="2" charset="2"/>
              <a:buNone/>
              <a:defRPr/>
            </a:pPr>
            <a:endParaRPr lang="nl-NL" sz="3800" i="1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nl-NL" sz="3800" i="1" dirty="0"/>
              <a:t>De Binnenkijk, praktijk voor psychotherapie, neuropsychologie en supervisie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nl-NL" sz="3800" i="1" dirty="0"/>
              <a:t>Hanengewei 67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nl-NL" sz="3800" i="1" dirty="0"/>
              <a:t>3851 LB Ermelo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nl-NL" sz="3800" i="1" dirty="0"/>
              <a:t>The Netherlands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nl-NL" sz="1400" i="1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nl-NL" sz="4500" b="1" dirty="0"/>
              <a:t>meinte@debinnenkijk.nl</a:t>
            </a:r>
            <a:endParaRPr lang="en-US" sz="4500" b="1" dirty="0"/>
          </a:p>
        </p:txBody>
      </p:sp>
    </p:spTree>
    <p:extLst>
      <p:ext uri="{BB962C8B-B14F-4D97-AF65-F5344CB8AC3E}">
        <p14:creationId xmlns:p14="http://schemas.microsoft.com/office/powerpoint/2010/main" val="3935279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649ECF74-34B5-0663-00B3-F368DD453B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903223"/>
              </p:ext>
            </p:extLst>
          </p:nvPr>
        </p:nvGraphicFramePr>
        <p:xfrm>
          <a:off x="1882588" y="1311337"/>
          <a:ext cx="8169840" cy="44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640">
                  <a:extLst>
                    <a:ext uri="{9D8B030D-6E8A-4147-A177-3AD203B41FA5}">
                      <a16:colId xmlns:a16="http://schemas.microsoft.com/office/drawing/2014/main" val="3501487066"/>
                    </a:ext>
                  </a:extLst>
                </a:gridCol>
                <a:gridCol w="1361640">
                  <a:extLst>
                    <a:ext uri="{9D8B030D-6E8A-4147-A177-3AD203B41FA5}">
                      <a16:colId xmlns:a16="http://schemas.microsoft.com/office/drawing/2014/main" val="743944120"/>
                    </a:ext>
                  </a:extLst>
                </a:gridCol>
                <a:gridCol w="1361640">
                  <a:extLst>
                    <a:ext uri="{9D8B030D-6E8A-4147-A177-3AD203B41FA5}">
                      <a16:colId xmlns:a16="http://schemas.microsoft.com/office/drawing/2014/main" val="2643662798"/>
                    </a:ext>
                  </a:extLst>
                </a:gridCol>
                <a:gridCol w="1361640">
                  <a:extLst>
                    <a:ext uri="{9D8B030D-6E8A-4147-A177-3AD203B41FA5}">
                      <a16:colId xmlns:a16="http://schemas.microsoft.com/office/drawing/2014/main" val="50384599"/>
                    </a:ext>
                  </a:extLst>
                </a:gridCol>
                <a:gridCol w="1361640">
                  <a:extLst>
                    <a:ext uri="{9D8B030D-6E8A-4147-A177-3AD203B41FA5}">
                      <a16:colId xmlns:a16="http://schemas.microsoft.com/office/drawing/2014/main" val="1594957404"/>
                    </a:ext>
                  </a:extLst>
                </a:gridCol>
                <a:gridCol w="1361640">
                  <a:extLst>
                    <a:ext uri="{9D8B030D-6E8A-4147-A177-3AD203B41FA5}">
                      <a16:colId xmlns:a16="http://schemas.microsoft.com/office/drawing/2014/main" val="2222557796"/>
                    </a:ext>
                  </a:extLst>
                </a:gridCol>
              </a:tblGrid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Subjects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sexe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age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DSM-5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sessions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medication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40047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ASD/ADD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Not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anymore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98401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204310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ADHD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95703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S4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ASD/ADD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Yes </a:t>
                      </a:r>
                      <a:r>
                        <a:rPr lang="nl-NL" dirty="0" err="1"/>
                        <a:t>prolonged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473588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J5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ASD/ADHD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Yes </a:t>
                      </a:r>
                      <a:r>
                        <a:rPr lang="nl-NL" dirty="0" err="1"/>
                        <a:t>prolonged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732943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J6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ASD/ADD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440631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E7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ASD/ADD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Not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anymore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957476"/>
                  </a:ext>
                </a:extLst>
              </a:tr>
              <a:tr h="374249">
                <a:tc>
                  <a:txBody>
                    <a:bodyPr/>
                    <a:lstStyle/>
                    <a:p>
                      <a:r>
                        <a:rPr lang="nl-NL" dirty="0"/>
                        <a:t>V8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423707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88C6DE85-FBEA-EBCC-0C5A-2CAAF151C841}"/>
              </a:ext>
            </a:extLst>
          </p:cNvPr>
          <p:cNvSpPr txBox="1"/>
          <p:nvPr/>
        </p:nvSpPr>
        <p:spPr>
          <a:xfrm>
            <a:off x="1616039" y="322730"/>
            <a:ext cx="7992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Patient</a:t>
            </a:r>
            <a:r>
              <a:rPr lang="nl-NL" sz="2400" b="1" u="sng" dirty="0"/>
              <a:t> </a:t>
            </a:r>
            <a:r>
              <a:rPr lang="nl-NL" sz="2400" b="1" u="sng" dirty="0" err="1"/>
              <a:t>characteristics</a:t>
            </a:r>
            <a:endParaRPr lang="nl-NL" sz="2400" b="1" u="sng" dirty="0"/>
          </a:p>
        </p:txBody>
      </p:sp>
    </p:spTree>
    <p:extLst>
      <p:ext uri="{BB962C8B-B14F-4D97-AF65-F5344CB8AC3E}">
        <p14:creationId xmlns:p14="http://schemas.microsoft.com/office/powerpoint/2010/main" val="3591093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C69B897-D7F4-21FD-499A-6FFEEAA6F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286181"/>
              </p:ext>
            </p:extLst>
          </p:nvPr>
        </p:nvGraphicFramePr>
        <p:xfrm>
          <a:off x="2011679" y="1570616"/>
          <a:ext cx="8148320" cy="3948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080">
                  <a:extLst>
                    <a:ext uri="{9D8B030D-6E8A-4147-A177-3AD203B41FA5}">
                      <a16:colId xmlns:a16="http://schemas.microsoft.com/office/drawing/2014/main" val="3582727744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3694047609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225208893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3953485780"/>
                    </a:ext>
                  </a:extLst>
                </a:gridCol>
              </a:tblGrid>
              <a:tr h="187662">
                <a:tc>
                  <a:txBody>
                    <a:bodyPr/>
                    <a:lstStyle/>
                    <a:p>
                      <a:r>
                        <a:rPr lang="nl-NL" dirty="0"/>
                        <a:t>Subjects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Pre-test (sec.)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Post-test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Reliable</a:t>
                      </a:r>
                      <a:r>
                        <a:rPr lang="nl-NL" dirty="0"/>
                        <a:t> Change Index (RCI)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925695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-2.31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427811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6.15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91786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16.3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-8.46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12985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S4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12.9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4.23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783380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J5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13.6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6.54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689331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J6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2.69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240445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E7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6.15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881823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r>
                        <a:rPr lang="nl-NL" dirty="0"/>
                        <a:t>V8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17.5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16.1(*)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5.38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036172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97F2163F-EB98-7F8E-764C-F5433D42A03F}"/>
              </a:ext>
            </a:extLst>
          </p:cNvPr>
          <p:cNvSpPr txBox="1"/>
          <p:nvPr/>
        </p:nvSpPr>
        <p:spPr>
          <a:xfrm>
            <a:off x="1710466" y="494853"/>
            <a:ext cx="8277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Results</a:t>
            </a:r>
            <a:r>
              <a:rPr lang="nl-NL" sz="2400" b="1" dirty="0"/>
              <a:t>: processing speed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31712B3-3E42-1729-4FBA-D05C4715D5DC}"/>
              </a:ext>
            </a:extLst>
          </p:cNvPr>
          <p:cNvSpPr txBox="1"/>
          <p:nvPr/>
        </p:nvSpPr>
        <p:spPr>
          <a:xfrm>
            <a:off x="2700169" y="5884433"/>
            <a:ext cx="634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* = deviant compared to age-related normgroup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0654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19FF149-8CA5-0C69-A8B6-1B55712DB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149581"/>
              </p:ext>
            </p:extLst>
          </p:nvPr>
        </p:nvGraphicFramePr>
        <p:xfrm>
          <a:off x="1914860" y="1742737"/>
          <a:ext cx="661954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885">
                  <a:extLst>
                    <a:ext uri="{9D8B030D-6E8A-4147-A177-3AD203B41FA5}">
                      <a16:colId xmlns:a16="http://schemas.microsoft.com/office/drawing/2014/main" val="1284496429"/>
                    </a:ext>
                  </a:extLst>
                </a:gridCol>
                <a:gridCol w="1654885">
                  <a:extLst>
                    <a:ext uri="{9D8B030D-6E8A-4147-A177-3AD203B41FA5}">
                      <a16:colId xmlns:a16="http://schemas.microsoft.com/office/drawing/2014/main" val="3045047957"/>
                    </a:ext>
                  </a:extLst>
                </a:gridCol>
                <a:gridCol w="1654885">
                  <a:extLst>
                    <a:ext uri="{9D8B030D-6E8A-4147-A177-3AD203B41FA5}">
                      <a16:colId xmlns:a16="http://schemas.microsoft.com/office/drawing/2014/main" val="2864785318"/>
                    </a:ext>
                  </a:extLst>
                </a:gridCol>
                <a:gridCol w="1654885">
                  <a:extLst>
                    <a:ext uri="{9D8B030D-6E8A-4147-A177-3AD203B41FA5}">
                      <a16:colId xmlns:a16="http://schemas.microsoft.com/office/drawing/2014/main" val="4047370530"/>
                    </a:ext>
                  </a:extLst>
                </a:gridCol>
              </a:tblGrid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Subjects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Pre-test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Post-test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199715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42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301490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13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7.07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77457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14.14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518963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S4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1.41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17764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J5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16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16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953911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J6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7.07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373678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E7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517140"/>
                  </a:ext>
                </a:extLst>
              </a:tr>
              <a:tr h="340659">
                <a:tc>
                  <a:txBody>
                    <a:bodyPr/>
                    <a:lstStyle/>
                    <a:p>
                      <a:r>
                        <a:rPr lang="nl-NL" dirty="0"/>
                        <a:t>V8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8.49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816627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77905C96-3576-6072-2CDD-524B28C78FB0}"/>
              </a:ext>
            </a:extLst>
          </p:cNvPr>
          <p:cNvSpPr txBox="1"/>
          <p:nvPr/>
        </p:nvSpPr>
        <p:spPr>
          <a:xfrm>
            <a:off x="1914860" y="473336"/>
            <a:ext cx="6906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Results</a:t>
            </a:r>
            <a:r>
              <a:rPr lang="nl-NL" sz="2400" b="1" dirty="0"/>
              <a:t>: </a:t>
            </a:r>
            <a:r>
              <a:rPr lang="nl-NL" sz="2400" b="1" dirty="0" err="1"/>
              <a:t>accuracy</a:t>
            </a:r>
            <a:r>
              <a:rPr lang="nl-NL" sz="2400" b="1" dirty="0"/>
              <a:t> (</a:t>
            </a:r>
            <a:r>
              <a:rPr lang="nl-NL" sz="2400" b="1" dirty="0" err="1"/>
              <a:t>total</a:t>
            </a:r>
            <a:r>
              <a:rPr lang="nl-NL" sz="2400" b="1" dirty="0"/>
              <a:t> </a:t>
            </a:r>
            <a:r>
              <a:rPr lang="nl-NL" sz="2400" b="1" dirty="0" err="1"/>
              <a:t>amount</a:t>
            </a:r>
            <a:r>
              <a:rPr lang="nl-NL" sz="2400" b="1" dirty="0"/>
              <a:t> of </a:t>
            </a:r>
            <a:r>
              <a:rPr lang="nl-NL" sz="2400" b="1" dirty="0" err="1"/>
              <a:t>failures</a:t>
            </a:r>
            <a:r>
              <a:rPr lang="nl-NL" sz="2400" b="1" dirty="0"/>
              <a:t>)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24285A2-5D52-CA97-C26A-9DF5584A7B7B}"/>
              </a:ext>
            </a:extLst>
          </p:cNvPr>
          <p:cNvSpPr txBox="1"/>
          <p:nvPr/>
        </p:nvSpPr>
        <p:spPr>
          <a:xfrm>
            <a:off x="2377440" y="5841402"/>
            <a:ext cx="546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* = deviant compared to age-related normgroup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715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F14F90A-CAA2-037C-7819-64C265B38FBE}"/>
              </a:ext>
            </a:extLst>
          </p:cNvPr>
          <p:cNvSpPr txBox="1"/>
          <p:nvPr/>
        </p:nvSpPr>
        <p:spPr>
          <a:xfrm>
            <a:off x="1893346" y="473335"/>
            <a:ext cx="5292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Results</a:t>
            </a:r>
            <a:r>
              <a:rPr lang="nl-NL" sz="2400" b="1" dirty="0"/>
              <a:t>: </a:t>
            </a:r>
            <a:r>
              <a:rPr lang="nl-NL" sz="2400" b="1" dirty="0" err="1"/>
              <a:t>variability</a:t>
            </a:r>
            <a:r>
              <a:rPr lang="nl-NL" sz="2400" b="1" dirty="0"/>
              <a:t> in </a:t>
            </a:r>
            <a:r>
              <a:rPr lang="nl-NL" sz="2400" b="1" dirty="0" err="1"/>
              <a:t>reaction</a:t>
            </a:r>
            <a:r>
              <a:rPr lang="nl-NL" sz="2400" b="1" dirty="0"/>
              <a:t> time (</a:t>
            </a:r>
            <a:r>
              <a:rPr lang="nl-NL" sz="2400" b="1" dirty="0" err="1"/>
              <a:t>seconds</a:t>
            </a:r>
            <a:r>
              <a:rPr lang="nl-NL" sz="2400" b="1" dirty="0"/>
              <a:t>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3B19D2E-2697-D42A-497B-337E9CD91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529302"/>
              </p:ext>
            </p:extLst>
          </p:nvPr>
        </p:nvGraphicFramePr>
        <p:xfrm>
          <a:off x="1893346" y="1398493"/>
          <a:ext cx="8148320" cy="3605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080">
                  <a:extLst>
                    <a:ext uri="{9D8B030D-6E8A-4147-A177-3AD203B41FA5}">
                      <a16:colId xmlns:a16="http://schemas.microsoft.com/office/drawing/2014/main" val="1515589152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377259066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440731219"/>
                    </a:ext>
                  </a:extLst>
                </a:gridCol>
                <a:gridCol w="2037080">
                  <a:extLst>
                    <a:ext uri="{9D8B030D-6E8A-4147-A177-3AD203B41FA5}">
                      <a16:colId xmlns:a16="http://schemas.microsoft.com/office/drawing/2014/main" val="164346900"/>
                    </a:ext>
                  </a:extLst>
                </a:gridCol>
              </a:tblGrid>
              <a:tr h="679662">
                <a:tc>
                  <a:txBody>
                    <a:bodyPr/>
                    <a:lstStyle/>
                    <a:p>
                      <a:r>
                        <a:rPr lang="nl-NL" dirty="0"/>
                        <a:t>Subjects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Pre-test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Post-test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909572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2.0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1.8 </a:t>
                      </a:r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82952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1.7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281647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3.9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899136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S4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1.6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1.9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084303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J5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2.5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239990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J6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1.4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225795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E7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1.2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FF0000"/>
                          </a:solidFill>
                        </a:rPr>
                        <a:t>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01404"/>
                  </a:ext>
                </a:extLst>
              </a:tr>
              <a:tr h="334659">
                <a:tc>
                  <a:txBody>
                    <a:bodyPr/>
                    <a:lstStyle/>
                    <a:p>
                      <a:r>
                        <a:rPr lang="nl-NL" dirty="0"/>
                        <a:t>V8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2.3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2.4 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42617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CD2A117D-A5E5-E698-70B3-D1BF9ED501AD}"/>
              </a:ext>
            </a:extLst>
          </p:cNvPr>
          <p:cNvSpPr txBox="1"/>
          <p:nvPr/>
        </p:nvSpPr>
        <p:spPr>
          <a:xfrm>
            <a:off x="2592593" y="5540188"/>
            <a:ext cx="6024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 = deviant </a:t>
            </a:r>
            <a:r>
              <a:rPr lang="nl-NL" dirty="0" err="1"/>
              <a:t>compared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age-related</a:t>
            </a:r>
            <a:r>
              <a:rPr lang="nl-NL" dirty="0"/>
              <a:t> </a:t>
            </a:r>
            <a:r>
              <a:rPr lang="nl-NL" dirty="0" err="1"/>
              <a:t>normgroup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4640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8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ek 3">
            <a:extLst>
              <a:ext uri="{FF2B5EF4-FFF2-40B4-BE49-F238E27FC236}">
                <a16:creationId xmlns:a16="http://schemas.microsoft.com/office/drawing/2014/main" id="{7FD7ED90-7C56-67FA-6454-386E30E6A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72708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kstvak 1">
            <a:extLst>
              <a:ext uri="{FF2B5EF4-FFF2-40B4-BE49-F238E27FC236}">
                <a16:creationId xmlns:a16="http://schemas.microsoft.com/office/drawing/2014/main" id="{BFAADA13-332B-87E3-B6CC-F5DD86D5F9EE}"/>
              </a:ext>
            </a:extLst>
          </p:cNvPr>
          <p:cNvSpPr txBox="1"/>
          <p:nvPr/>
        </p:nvSpPr>
        <p:spPr>
          <a:xfrm>
            <a:off x="3442447" y="138755"/>
            <a:ext cx="7229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/>
              <a:t>Summary</a:t>
            </a:r>
            <a:r>
              <a:rPr lang="nl-NL" sz="2400" b="1" dirty="0"/>
              <a:t>: </a:t>
            </a:r>
            <a:r>
              <a:rPr lang="nl-NL" sz="2400" b="1" dirty="0" err="1"/>
              <a:t>Difference</a:t>
            </a:r>
            <a:r>
              <a:rPr lang="nl-NL" sz="2400" b="1" dirty="0"/>
              <a:t> scores </a:t>
            </a:r>
            <a:r>
              <a:rPr lang="nl-NL" sz="2400" b="1" dirty="0" err="1"/>
              <a:t>for</a:t>
            </a:r>
            <a:r>
              <a:rPr lang="nl-NL" sz="2400" b="1" dirty="0"/>
              <a:t> </a:t>
            </a:r>
            <a:r>
              <a:rPr lang="nl-NL" sz="2400" b="1" dirty="0" err="1"/>
              <a:t>all</a:t>
            </a:r>
            <a:r>
              <a:rPr lang="nl-NL" sz="2400" b="1" dirty="0"/>
              <a:t> </a:t>
            </a:r>
            <a:r>
              <a:rPr lang="nl-NL" sz="2400" b="1" dirty="0" err="1"/>
              <a:t>patients</a:t>
            </a:r>
            <a:r>
              <a:rPr lang="nl-NL" sz="2400" b="1" dirty="0"/>
              <a:t> on </a:t>
            </a:r>
            <a:r>
              <a:rPr lang="nl-NL" sz="2400" b="1" dirty="0" err="1"/>
              <a:t>three</a:t>
            </a:r>
            <a:r>
              <a:rPr lang="nl-NL" sz="2400" b="1" dirty="0"/>
              <a:t> variables</a:t>
            </a:r>
          </a:p>
        </p:txBody>
      </p:sp>
    </p:spTree>
    <p:extLst>
      <p:ext uri="{BB962C8B-B14F-4D97-AF65-F5344CB8AC3E}">
        <p14:creationId xmlns:p14="http://schemas.microsoft.com/office/powerpoint/2010/main" val="274742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8E27D55C-D239-4A21-79E0-5504553FAC02}"/>
              </a:ext>
            </a:extLst>
          </p:cNvPr>
          <p:cNvSpPr txBox="1"/>
          <p:nvPr/>
        </p:nvSpPr>
        <p:spPr>
          <a:xfrm flipH="1">
            <a:off x="2525387" y="559391"/>
            <a:ext cx="780195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Conclusions</a:t>
            </a:r>
            <a:endParaRPr lang="nl-NL" sz="2400" b="1" u="sng" dirty="0"/>
          </a:p>
          <a:p>
            <a:endParaRPr lang="nl-NL" sz="2400" dirty="0"/>
          </a:p>
          <a:p>
            <a:pPr marL="457200" indent="-457200">
              <a:buAutoNum type="arabicParenR"/>
            </a:pPr>
            <a:r>
              <a:rPr lang="nl-NL" sz="2400" b="1" dirty="0" err="1"/>
              <a:t>All</a:t>
            </a:r>
            <a:r>
              <a:rPr lang="nl-NL" sz="2400" b="1" dirty="0"/>
              <a:t> </a:t>
            </a:r>
            <a:r>
              <a:rPr lang="nl-NL" sz="2400" b="1" dirty="0" err="1"/>
              <a:t>children</a:t>
            </a:r>
            <a:r>
              <a:rPr lang="nl-NL" sz="2400" b="1" dirty="0"/>
              <a:t> </a:t>
            </a:r>
            <a:r>
              <a:rPr lang="nl-NL" sz="2400" b="1" dirty="0" err="1"/>
              <a:t>showed</a:t>
            </a:r>
            <a:r>
              <a:rPr lang="nl-NL" sz="2400" b="1" dirty="0"/>
              <a:t> short term </a:t>
            </a:r>
            <a:r>
              <a:rPr lang="nl-NL" sz="2400" b="1" dirty="0" err="1"/>
              <a:t>improvements</a:t>
            </a:r>
            <a:r>
              <a:rPr lang="nl-NL" sz="2400" b="1" dirty="0"/>
              <a:t>, 2 </a:t>
            </a:r>
            <a:r>
              <a:rPr lang="nl-NL" sz="2400" b="1" dirty="0" err="1"/>
              <a:t>kids</a:t>
            </a:r>
            <a:r>
              <a:rPr lang="nl-NL" sz="2400" b="1" dirty="0"/>
              <a:t> on </a:t>
            </a:r>
            <a:r>
              <a:rPr lang="nl-NL" sz="2400" b="1" dirty="0" err="1"/>
              <a:t>three</a:t>
            </a:r>
            <a:r>
              <a:rPr lang="nl-NL" sz="2400" b="1" dirty="0"/>
              <a:t> variables </a:t>
            </a:r>
            <a:r>
              <a:rPr lang="nl-NL" sz="2400" b="1" dirty="0" err="1"/>
              <a:t>and</a:t>
            </a:r>
            <a:r>
              <a:rPr lang="nl-NL" sz="2400" b="1" dirty="0"/>
              <a:t> 6 </a:t>
            </a:r>
            <a:r>
              <a:rPr lang="nl-NL" sz="2400" b="1" dirty="0" err="1"/>
              <a:t>kids</a:t>
            </a:r>
            <a:r>
              <a:rPr lang="nl-NL" sz="2400" b="1" dirty="0"/>
              <a:t> on </a:t>
            </a:r>
            <a:r>
              <a:rPr lang="nl-NL" sz="2400" b="1" dirty="0" err="1"/>
              <a:t>two</a:t>
            </a:r>
            <a:r>
              <a:rPr lang="nl-NL" sz="2400" b="1" dirty="0"/>
              <a:t> variables</a:t>
            </a:r>
          </a:p>
          <a:p>
            <a:pPr marL="457200" indent="-457200">
              <a:buAutoNum type="arabicParenR"/>
            </a:pPr>
            <a:endParaRPr lang="nl-NL" sz="2400" b="1" dirty="0"/>
          </a:p>
          <a:p>
            <a:pPr marL="457200" indent="-457200">
              <a:buAutoNum type="arabicParenR"/>
            </a:pPr>
            <a:r>
              <a:rPr lang="nl-NL" sz="2400" b="1" dirty="0" err="1"/>
              <a:t>Some</a:t>
            </a:r>
            <a:r>
              <a:rPr lang="nl-NL" sz="2400" b="1" dirty="0"/>
              <a:t> </a:t>
            </a:r>
            <a:r>
              <a:rPr lang="nl-NL" sz="2400" b="1" dirty="0" err="1"/>
              <a:t>differences</a:t>
            </a:r>
            <a:r>
              <a:rPr lang="nl-NL" sz="2400" b="1" dirty="0"/>
              <a:t> </a:t>
            </a:r>
            <a:r>
              <a:rPr lang="nl-NL" sz="2400" b="1" dirty="0" err="1"/>
              <a:t>between</a:t>
            </a:r>
            <a:r>
              <a:rPr lang="nl-NL" sz="2400" b="1" dirty="0"/>
              <a:t> variables in </a:t>
            </a:r>
            <a:r>
              <a:rPr lang="nl-NL" sz="2400" b="1" dirty="0" err="1"/>
              <a:t>favor</a:t>
            </a:r>
            <a:r>
              <a:rPr lang="nl-NL" sz="2400" b="1" dirty="0"/>
              <a:t> of </a:t>
            </a:r>
            <a:r>
              <a:rPr lang="nl-NL" sz="2400" b="1" dirty="0" err="1"/>
              <a:t>accuracy</a:t>
            </a:r>
            <a:r>
              <a:rPr lang="nl-NL" sz="2400" b="1" dirty="0"/>
              <a:t>? </a:t>
            </a:r>
          </a:p>
          <a:p>
            <a:pPr marL="457200" indent="-457200">
              <a:buAutoNum type="arabicParenR"/>
            </a:pPr>
            <a:endParaRPr lang="nl-NL" sz="2400" b="1" dirty="0"/>
          </a:p>
          <a:p>
            <a:pPr marL="457200" indent="-457200">
              <a:buAutoNum type="arabicParenR"/>
            </a:pPr>
            <a:r>
              <a:rPr lang="nl-NL" sz="2400" b="1" dirty="0" err="1"/>
              <a:t>Improvements</a:t>
            </a:r>
            <a:r>
              <a:rPr lang="nl-NL" sz="2400" b="1" dirty="0"/>
              <a:t> in </a:t>
            </a:r>
            <a:r>
              <a:rPr lang="nl-NL" sz="2400" b="1" dirty="0" err="1"/>
              <a:t>the</a:t>
            </a:r>
            <a:r>
              <a:rPr lang="nl-NL" sz="2400" b="1" dirty="0"/>
              <a:t> </a:t>
            </a:r>
            <a:r>
              <a:rPr lang="nl-NL" sz="2400" b="1" dirty="0" err="1"/>
              <a:t>expected</a:t>
            </a:r>
            <a:r>
              <a:rPr lang="nl-NL" sz="2400" b="1" dirty="0"/>
              <a:t> </a:t>
            </a:r>
            <a:r>
              <a:rPr lang="nl-NL" sz="2400" b="1" dirty="0" err="1"/>
              <a:t>direction</a:t>
            </a:r>
            <a:r>
              <a:rPr lang="nl-NL" sz="2400" b="1" dirty="0"/>
              <a:t> </a:t>
            </a:r>
            <a:r>
              <a:rPr lang="nl-NL" sz="2400" b="1" dirty="0" err="1"/>
              <a:t>and</a:t>
            </a:r>
            <a:r>
              <a:rPr lang="nl-NL" sz="2400" b="1" dirty="0"/>
              <a:t> on </a:t>
            </a:r>
            <a:r>
              <a:rPr lang="nl-NL" sz="2400" b="1" dirty="0" err="1"/>
              <a:t>an</a:t>
            </a:r>
            <a:r>
              <a:rPr lang="nl-NL" sz="2400" b="1" dirty="0"/>
              <a:t> </a:t>
            </a:r>
            <a:r>
              <a:rPr lang="nl-NL" sz="2400" b="1" dirty="0" err="1"/>
              <a:t>objective</a:t>
            </a:r>
            <a:r>
              <a:rPr lang="nl-NL" sz="2400" b="1" dirty="0"/>
              <a:t> </a:t>
            </a:r>
            <a:r>
              <a:rPr lang="nl-NL" sz="2400" b="1" dirty="0" err="1"/>
              <a:t>measure</a:t>
            </a:r>
            <a:endParaRPr lang="nl-NL" sz="2400" b="1" dirty="0"/>
          </a:p>
          <a:p>
            <a:pPr marL="457200" indent="-457200">
              <a:buAutoNum type="arabicParenR"/>
            </a:pPr>
            <a:endParaRPr lang="nl-NL" sz="2400" b="1" dirty="0"/>
          </a:p>
          <a:p>
            <a:pPr marL="457200" indent="-457200">
              <a:buAutoNum type="arabicParenR"/>
            </a:pPr>
            <a:r>
              <a:rPr lang="nl-NL" sz="2400" b="1" dirty="0" err="1"/>
              <a:t>Some</a:t>
            </a:r>
            <a:r>
              <a:rPr lang="nl-NL" sz="2400" b="1" dirty="0"/>
              <a:t> </a:t>
            </a:r>
            <a:r>
              <a:rPr lang="nl-NL" sz="2400" b="1" dirty="0" err="1"/>
              <a:t>subjective</a:t>
            </a:r>
            <a:r>
              <a:rPr lang="nl-NL" sz="2400" b="1" dirty="0"/>
              <a:t> </a:t>
            </a:r>
            <a:r>
              <a:rPr lang="nl-NL" sz="2400" b="1" dirty="0" err="1"/>
              <a:t>parent</a:t>
            </a:r>
            <a:r>
              <a:rPr lang="nl-NL" sz="2400" b="1" dirty="0"/>
              <a:t> </a:t>
            </a:r>
            <a:r>
              <a:rPr lang="nl-NL" sz="2400" b="1" dirty="0" err="1"/>
              <a:t>comments</a:t>
            </a:r>
            <a:endParaRPr lang="nl-NL" sz="2400" b="1" dirty="0"/>
          </a:p>
          <a:p>
            <a:r>
              <a:rPr lang="nl-NL" sz="2400" b="1" dirty="0"/>
              <a:t>      - ‘</a:t>
            </a:r>
            <a:r>
              <a:rPr lang="nl-NL" sz="2400" b="1" i="1" dirty="0"/>
              <a:t>I </a:t>
            </a:r>
            <a:r>
              <a:rPr lang="nl-NL" sz="2400" b="1" i="1" dirty="0" err="1"/>
              <a:t>saw</a:t>
            </a:r>
            <a:r>
              <a:rPr lang="nl-NL" sz="2400" b="1" i="1" dirty="0"/>
              <a:t> </a:t>
            </a:r>
            <a:r>
              <a:rPr lang="nl-NL" sz="2400" b="1" i="1" dirty="0" err="1"/>
              <a:t>him</a:t>
            </a:r>
            <a:r>
              <a:rPr lang="nl-NL" sz="2400" b="1" i="1" dirty="0"/>
              <a:t> reading </a:t>
            </a:r>
            <a:r>
              <a:rPr lang="nl-NL" sz="2400" b="1" i="1" dirty="0" err="1"/>
              <a:t>again</a:t>
            </a:r>
            <a:r>
              <a:rPr lang="nl-NL" sz="2400" b="1" i="1" dirty="0"/>
              <a:t>’</a:t>
            </a:r>
          </a:p>
          <a:p>
            <a:r>
              <a:rPr lang="nl-NL" sz="2400" b="1" i="1" dirty="0"/>
              <a:t>      - ‘</a:t>
            </a:r>
            <a:r>
              <a:rPr lang="nl-NL" sz="2400" b="1" i="1" dirty="0" err="1"/>
              <a:t>She</a:t>
            </a:r>
            <a:r>
              <a:rPr lang="nl-NL" sz="2400" b="1" i="1" dirty="0"/>
              <a:t> </a:t>
            </a:r>
            <a:r>
              <a:rPr lang="nl-NL" sz="2400" b="1" i="1" dirty="0" err="1"/>
              <a:t>seems</a:t>
            </a:r>
            <a:r>
              <a:rPr lang="nl-NL" sz="2400" b="1" i="1" dirty="0"/>
              <a:t> </a:t>
            </a:r>
            <a:r>
              <a:rPr lang="nl-NL" sz="2400" b="1" i="1" dirty="0" err="1"/>
              <a:t>to</a:t>
            </a:r>
            <a:r>
              <a:rPr lang="nl-NL" sz="2400" b="1" i="1" dirty="0"/>
              <a:t> focus a </a:t>
            </a:r>
            <a:r>
              <a:rPr lang="nl-NL" sz="2400" b="1" i="1" dirty="0" err="1"/>
              <a:t>little</a:t>
            </a:r>
            <a:r>
              <a:rPr lang="nl-NL" sz="2400" b="1" i="1" dirty="0"/>
              <a:t> bit </a:t>
            </a:r>
            <a:r>
              <a:rPr lang="nl-NL" sz="2400" b="1" i="1" dirty="0" err="1"/>
              <a:t>better</a:t>
            </a:r>
            <a:r>
              <a:rPr lang="nl-NL" sz="2400" b="1" i="1" dirty="0"/>
              <a:t>’</a:t>
            </a:r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185390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7EB9211-9E2F-F898-3A73-9FADBFEB2036}"/>
              </a:ext>
            </a:extLst>
          </p:cNvPr>
          <p:cNvSpPr txBox="1"/>
          <p:nvPr/>
        </p:nvSpPr>
        <p:spPr>
          <a:xfrm flipH="1">
            <a:off x="2485016" y="763793"/>
            <a:ext cx="6884894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Some</a:t>
            </a:r>
            <a:r>
              <a:rPr lang="nl-NL" sz="2400" b="1" u="sng" dirty="0"/>
              <a:t> </a:t>
            </a:r>
            <a:r>
              <a:rPr lang="nl-NL" sz="2400" b="1" u="sng" dirty="0" err="1"/>
              <a:t>thoughts</a:t>
            </a:r>
            <a:endParaRPr lang="nl-NL" sz="2400" b="1" u="sng" dirty="0"/>
          </a:p>
          <a:p>
            <a:endParaRPr lang="nl-NL" sz="2400" dirty="0"/>
          </a:p>
          <a:p>
            <a:r>
              <a:rPr lang="nl-NL" sz="2400" b="1" dirty="0" err="1"/>
              <a:t>Improvements</a:t>
            </a:r>
            <a:r>
              <a:rPr lang="nl-NL" sz="2400" b="1" dirty="0"/>
              <a:t> </a:t>
            </a:r>
            <a:r>
              <a:rPr lang="nl-NL" sz="2400" b="1" dirty="0" err="1"/>
              <a:t>exclusively</a:t>
            </a:r>
            <a:r>
              <a:rPr lang="nl-NL" sz="2400" b="1" dirty="0"/>
              <a:t> </a:t>
            </a:r>
            <a:r>
              <a:rPr lang="nl-NL" sz="2400" b="1" dirty="0" err="1"/>
              <a:t>due</a:t>
            </a:r>
            <a:r>
              <a:rPr lang="nl-NL" sz="2400" b="1" dirty="0"/>
              <a:t> </a:t>
            </a:r>
            <a:r>
              <a:rPr lang="nl-NL" sz="2400" b="1" dirty="0" err="1"/>
              <a:t>to</a:t>
            </a:r>
            <a:r>
              <a:rPr lang="nl-NL" sz="2400" b="1" dirty="0"/>
              <a:t> HEG neurofeedback?</a:t>
            </a:r>
          </a:p>
          <a:p>
            <a:endParaRPr lang="nl-NL" sz="2400" b="1" dirty="0"/>
          </a:p>
          <a:p>
            <a:r>
              <a:rPr lang="nl-NL" sz="2400" b="1" dirty="0"/>
              <a:t>Placebo </a:t>
            </a:r>
            <a:r>
              <a:rPr lang="nl-NL" sz="2400" b="1" dirty="0" err="1"/>
              <a:t>and</a:t>
            </a:r>
            <a:r>
              <a:rPr lang="nl-NL" sz="2400" b="1" dirty="0"/>
              <a:t> non-</a:t>
            </a:r>
            <a:r>
              <a:rPr lang="nl-NL" sz="2400" b="1" dirty="0" err="1"/>
              <a:t>specific</a:t>
            </a:r>
            <a:r>
              <a:rPr lang="nl-NL" sz="2400" b="1" dirty="0"/>
              <a:t> factors </a:t>
            </a:r>
            <a:r>
              <a:rPr lang="nl-NL" sz="2400" b="1" dirty="0" err="1"/>
              <a:t>can</a:t>
            </a:r>
            <a:r>
              <a:rPr lang="nl-NL" sz="2400" b="1" dirty="0"/>
              <a:t> </a:t>
            </a:r>
            <a:r>
              <a:rPr lang="nl-NL" sz="2400" b="1" dirty="0" err="1"/>
              <a:t>not</a:t>
            </a:r>
            <a:r>
              <a:rPr lang="nl-NL" sz="2400" b="1" dirty="0"/>
              <a:t> </a:t>
            </a:r>
            <a:r>
              <a:rPr lang="nl-NL" sz="2400" b="1" dirty="0" err="1"/>
              <a:t>be</a:t>
            </a:r>
            <a:r>
              <a:rPr lang="nl-NL" sz="2400" b="1" dirty="0"/>
              <a:t> </a:t>
            </a:r>
            <a:r>
              <a:rPr lang="nl-NL" sz="2400" b="1" dirty="0" err="1"/>
              <a:t>ruled</a:t>
            </a:r>
            <a:r>
              <a:rPr lang="nl-NL" sz="2400" b="1" dirty="0"/>
              <a:t> out</a:t>
            </a:r>
          </a:p>
          <a:p>
            <a:endParaRPr lang="nl-NL" sz="2400" b="1" dirty="0"/>
          </a:p>
          <a:p>
            <a:r>
              <a:rPr lang="nl-NL" sz="2400" b="1" dirty="0"/>
              <a:t>RCT was </a:t>
            </a:r>
            <a:r>
              <a:rPr lang="nl-NL" sz="2400" b="1" dirty="0" err="1"/>
              <a:t>impossible</a:t>
            </a:r>
            <a:r>
              <a:rPr lang="nl-NL" sz="2400" b="1" dirty="0"/>
              <a:t> but I </a:t>
            </a:r>
            <a:r>
              <a:rPr lang="nl-NL" sz="2400" b="1" dirty="0" err="1"/>
              <a:t>could</a:t>
            </a:r>
            <a:r>
              <a:rPr lang="nl-NL" sz="2400" b="1" dirty="0"/>
              <a:t> have </a:t>
            </a:r>
            <a:r>
              <a:rPr lang="nl-NL" sz="2400" b="1" dirty="0" err="1"/>
              <a:t>used</a:t>
            </a:r>
            <a:r>
              <a:rPr lang="nl-NL" sz="2400" b="1" dirty="0"/>
              <a:t> a control </a:t>
            </a:r>
            <a:r>
              <a:rPr lang="nl-NL" sz="2400" b="1" dirty="0" err="1"/>
              <a:t>measure</a:t>
            </a:r>
            <a:endParaRPr lang="nl-NL" sz="2400" b="1" dirty="0"/>
          </a:p>
          <a:p>
            <a:endParaRPr lang="nl-NL" sz="2400" b="1" dirty="0"/>
          </a:p>
          <a:p>
            <a:r>
              <a:rPr lang="nl-NL" sz="2400" b="1" dirty="0" err="1"/>
              <a:t>Anyway</a:t>
            </a:r>
            <a:r>
              <a:rPr lang="nl-NL" sz="2400" b="1" dirty="0"/>
              <a:t> </a:t>
            </a:r>
            <a:r>
              <a:rPr lang="nl-NL" sz="2400" b="1" dirty="0" err="1">
                <a:solidFill>
                  <a:srgbClr val="FF0000"/>
                </a:solidFill>
              </a:rPr>
              <a:t>stimulating</a:t>
            </a:r>
            <a:r>
              <a:rPr lang="nl-NL" sz="2400" b="1" dirty="0"/>
              <a:t> </a:t>
            </a:r>
            <a:r>
              <a:rPr lang="nl-NL" sz="2400" b="1" dirty="0" err="1"/>
              <a:t>results</a:t>
            </a:r>
            <a:endParaRPr lang="nl-NL" sz="2400" b="1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01569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DFEA618B-7F0E-9B66-CE50-13CDF204D2D1}"/>
              </a:ext>
            </a:extLst>
          </p:cNvPr>
          <p:cNvSpPr txBox="1"/>
          <p:nvPr/>
        </p:nvSpPr>
        <p:spPr>
          <a:xfrm>
            <a:off x="3603811" y="1305341"/>
            <a:ext cx="78530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nl-NL" sz="2000" b="1" dirty="0" err="1"/>
              <a:t>What</a:t>
            </a:r>
            <a:r>
              <a:rPr lang="nl-NL" sz="2000" b="1" dirty="0"/>
              <a:t> is HEG-neurofeedback?</a:t>
            </a:r>
          </a:p>
          <a:p>
            <a:pPr marL="342900" indent="-342900">
              <a:buAutoNum type="arabicParenR"/>
            </a:pPr>
            <a:endParaRPr lang="nl-NL" sz="2000" b="1" dirty="0"/>
          </a:p>
          <a:p>
            <a:pPr marL="342900" indent="-342900">
              <a:buAutoNum type="arabicParenR"/>
            </a:pPr>
            <a:r>
              <a:rPr lang="nl-NL" sz="2000" b="1" dirty="0" err="1"/>
              <a:t>Questions</a:t>
            </a:r>
            <a:r>
              <a:rPr lang="nl-NL" sz="2000" b="1" dirty="0"/>
              <a:t> of </a:t>
            </a:r>
            <a:r>
              <a:rPr lang="nl-NL" sz="2000" b="1" dirty="0" err="1"/>
              <a:t>this</a:t>
            </a:r>
            <a:r>
              <a:rPr lang="nl-NL" sz="2000" b="1" dirty="0"/>
              <a:t> </a:t>
            </a:r>
            <a:r>
              <a:rPr lang="nl-NL" sz="2000" b="1" dirty="0" err="1"/>
              <a:t>study</a:t>
            </a:r>
            <a:endParaRPr lang="nl-NL" sz="2000" b="1" dirty="0"/>
          </a:p>
          <a:p>
            <a:pPr marL="342900" indent="-342900">
              <a:buAutoNum type="arabicParenR"/>
            </a:pPr>
            <a:endParaRPr lang="nl-NL" sz="2000" b="1" dirty="0"/>
          </a:p>
          <a:p>
            <a:pPr marL="342900" indent="-342900">
              <a:buAutoNum type="arabicParenR"/>
            </a:pPr>
            <a:r>
              <a:rPr lang="nl-NL" sz="2000" b="1" dirty="0"/>
              <a:t>Method</a:t>
            </a:r>
          </a:p>
          <a:p>
            <a:pPr marL="342900" indent="-342900">
              <a:buAutoNum type="arabicParenR"/>
            </a:pPr>
            <a:endParaRPr lang="nl-NL" sz="2000" b="1" dirty="0"/>
          </a:p>
          <a:p>
            <a:pPr marL="342900" indent="-342900">
              <a:buAutoNum type="arabicParenR"/>
            </a:pPr>
            <a:r>
              <a:rPr lang="nl-NL" sz="2000" b="1" dirty="0" err="1"/>
              <a:t>Results</a:t>
            </a:r>
            <a:endParaRPr lang="nl-NL" sz="2000" b="1" dirty="0"/>
          </a:p>
          <a:p>
            <a:pPr marL="342900" indent="-342900">
              <a:buAutoNum type="arabicParenR"/>
            </a:pPr>
            <a:endParaRPr lang="nl-NL" sz="2000" b="1" dirty="0"/>
          </a:p>
          <a:p>
            <a:pPr marL="342900" indent="-342900">
              <a:buAutoNum type="arabicParenR"/>
            </a:pPr>
            <a:r>
              <a:rPr lang="nl-NL" sz="2000" b="1" dirty="0" err="1"/>
              <a:t>Conclusions</a:t>
            </a:r>
            <a:r>
              <a:rPr lang="nl-NL" sz="2000" b="1" dirty="0"/>
              <a:t> </a:t>
            </a:r>
            <a:r>
              <a:rPr lang="nl-NL" sz="2000" b="1" dirty="0" err="1"/>
              <a:t>and</a:t>
            </a:r>
            <a:r>
              <a:rPr lang="nl-NL" sz="2000" b="1" dirty="0"/>
              <a:t> </a:t>
            </a:r>
            <a:r>
              <a:rPr lang="nl-NL" sz="2000" b="1" dirty="0" err="1"/>
              <a:t>some</a:t>
            </a:r>
            <a:r>
              <a:rPr lang="nl-NL" sz="2000" b="1" dirty="0"/>
              <a:t> </a:t>
            </a:r>
            <a:r>
              <a:rPr lang="nl-NL" sz="2000" b="1" dirty="0" err="1"/>
              <a:t>thoughts</a:t>
            </a:r>
            <a:endParaRPr lang="nl-NL" sz="2000" b="1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45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16CB0CA-1E34-FD45-8C4B-0DB4A88833AD}"/>
              </a:ext>
            </a:extLst>
          </p:cNvPr>
          <p:cNvSpPr txBox="1"/>
          <p:nvPr/>
        </p:nvSpPr>
        <p:spPr>
          <a:xfrm>
            <a:off x="1667435" y="193638"/>
            <a:ext cx="747656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Highlights</a:t>
            </a:r>
            <a:r>
              <a:rPr lang="nl-NL" sz="2400" b="1" u="sng" dirty="0"/>
              <a:t> of HEG-neurofeedback</a:t>
            </a:r>
          </a:p>
          <a:p>
            <a:endParaRPr lang="nl-NL" sz="2400" b="1" dirty="0"/>
          </a:p>
          <a:p>
            <a:pPr marL="285750" indent="-285750">
              <a:buFontTx/>
              <a:buChar char="-"/>
            </a:pPr>
            <a:r>
              <a:rPr lang="nl-NL" b="1" dirty="0" err="1"/>
              <a:t>Not</a:t>
            </a:r>
            <a:r>
              <a:rPr lang="nl-NL" b="1" dirty="0"/>
              <a:t> like EEG-neurofeedback </a:t>
            </a:r>
            <a:r>
              <a:rPr lang="nl-NL" b="1" dirty="0" err="1"/>
              <a:t>based</a:t>
            </a:r>
            <a:r>
              <a:rPr lang="nl-NL" b="1" dirty="0"/>
              <a:t> on </a:t>
            </a:r>
            <a:r>
              <a:rPr lang="nl-NL" b="1" dirty="0" err="1"/>
              <a:t>electrical</a:t>
            </a:r>
            <a:r>
              <a:rPr lang="nl-NL" b="1" dirty="0"/>
              <a:t> </a:t>
            </a:r>
            <a:r>
              <a:rPr lang="nl-NL" b="1" dirty="0" err="1"/>
              <a:t>activity</a:t>
            </a:r>
            <a:r>
              <a:rPr lang="nl-NL" b="1" dirty="0"/>
              <a:t> </a:t>
            </a:r>
            <a:r>
              <a:rPr lang="nl-NL" b="1" dirty="0" err="1"/>
              <a:t>from</a:t>
            </a:r>
            <a:r>
              <a:rPr lang="nl-NL" b="1" dirty="0"/>
              <a:t>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brain</a:t>
            </a:r>
            <a:endParaRPr lang="nl-NL" b="1" dirty="0"/>
          </a:p>
          <a:p>
            <a:pPr marL="285750" indent="-285750">
              <a:buFontTx/>
              <a:buChar char="-"/>
            </a:pPr>
            <a:endParaRPr lang="nl-NL" b="1" dirty="0"/>
          </a:p>
          <a:p>
            <a:pPr marL="285750" indent="-285750">
              <a:buFontTx/>
              <a:buChar char="-"/>
            </a:pPr>
            <a:r>
              <a:rPr lang="nl-NL" b="1" dirty="0"/>
              <a:t>But </a:t>
            </a:r>
            <a:r>
              <a:rPr lang="nl-NL" b="1" dirty="0" err="1"/>
              <a:t>based</a:t>
            </a:r>
            <a:r>
              <a:rPr lang="nl-NL" b="1" dirty="0"/>
              <a:t> on </a:t>
            </a:r>
            <a:r>
              <a:rPr lang="nl-NL" b="1" dirty="0" err="1"/>
              <a:t>hemodynamic</a:t>
            </a:r>
            <a:r>
              <a:rPr lang="nl-NL" b="1" dirty="0"/>
              <a:t> variables like </a:t>
            </a:r>
            <a:r>
              <a:rPr lang="nl-NL" b="1" dirty="0" err="1"/>
              <a:t>blood</a:t>
            </a:r>
            <a:r>
              <a:rPr lang="nl-NL" b="1" dirty="0"/>
              <a:t> </a:t>
            </a:r>
            <a:r>
              <a:rPr lang="nl-NL" b="1" dirty="0" err="1"/>
              <a:t>oxygenation</a:t>
            </a:r>
            <a:r>
              <a:rPr lang="nl-NL" b="1" dirty="0"/>
              <a:t> (</a:t>
            </a:r>
            <a:r>
              <a:rPr lang="nl-NL" b="1" dirty="0" err="1"/>
              <a:t>Near-infrared</a:t>
            </a:r>
            <a:r>
              <a:rPr lang="nl-NL" b="1" dirty="0"/>
              <a:t>)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temperature</a:t>
            </a:r>
            <a:r>
              <a:rPr lang="nl-NL" b="1" dirty="0"/>
              <a:t> (</a:t>
            </a:r>
            <a:r>
              <a:rPr lang="nl-NL" b="1" dirty="0" err="1"/>
              <a:t>Passive</a:t>
            </a:r>
            <a:r>
              <a:rPr lang="nl-NL" b="1" dirty="0"/>
              <a:t> </a:t>
            </a:r>
            <a:r>
              <a:rPr lang="nl-NL" b="1" dirty="0" err="1"/>
              <a:t>Infrared</a:t>
            </a:r>
            <a:r>
              <a:rPr lang="nl-NL" b="1" dirty="0"/>
              <a:t>)</a:t>
            </a:r>
          </a:p>
          <a:p>
            <a:pPr marL="285750" indent="-285750">
              <a:buFontTx/>
              <a:buChar char="-"/>
            </a:pPr>
            <a:endParaRPr lang="nl-NL" b="1" dirty="0"/>
          </a:p>
          <a:p>
            <a:pPr marL="285750" indent="-285750">
              <a:buFontTx/>
              <a:buChar char="-"/>
            </a:pPr>
            <a:r>
              <a:rPr lang="nl-NL" b="1" dirty="0"/>
              <a:t>We </a:t>
            </a:r>
            <a:r>
              <a:rPr lang="nl-NL" b="1" dirty="0" err="1"/>
              <a:t>used</a:t>
            </a:r>
            <a:r>
              <a:rPr lang="nl-NL" b="1" dirty="0"/>
              <a:t> </a:t>
            </a:r>
            <a:r>
              <a:rPr lang="nl-NL" b="1" dirty="0" err="1"/>
              <a:t>the</a:t>
            </a:r>
            <a:r>
              <a:rPr lang="nl-NL" b="1" dirty="0"/>
              <a:t> HEG variant NIRS </a:t>
            </a:r>
            <a:r>
              <a:rPr lang="nl-NL" b="1" dirty="0" err="1"/>
              <a:t>developed</a:t>
            </a:r>
            <a:r>
              <a:rPr lang="nl-NL" b="1" dirty="0"/>
              <a:t> </a:t>
            </a:r>
            <a:r>
              <a:rPr lang="nl-NL" b="1" dirty="0" err="1"/>
              <a:t>by</a:t>
            </a:r>
            <a:r>
              <a:rPr lang="nl-NL" b="1" dirty="0"/>
              <a:t> Herschel </a:t>
            </a:r>
            <a:r>
              <a:rPr lang="nl-NL" b="1" dirty="0" err="1"/>
              <a:t>Toomin</a:t>
            </a:r>
            <a:r>
              <a:rPr lang="nl-NL" b="1" dirty="0"/>
              <a:t> (‘</a:t>
            </a:r>
            <a:r>
              <a:rPr lang="nl-NL" b="1" dirty="0" err="1"/>
              <a:t>poor</a:t>
            </a:r>
            <a:r>
              <a:rPr lang="nl-NL" b="1" dirty="0"/>
              <a:t> </a:t>
            </a:r>
            <a:r>
              <a:rPr lang="nl-NL" b="1" dirty="0" err="1"/>
              <a:t>man’s</a:t>
            </a:r>
            <a:r>
              <a:rPr lang="nl-NL" b="1" dirty="0"/>
              <a:t> </a:t>
            </a:r>
            <a:r>
              <a:rPr lang="nl-NL" b="1" dirty="0" err="1"/>
              <a:t>fMRI</a:t>
            </a:r>
            <a:r>
              <a:rPr lang="nl-NL" b="1" dirty="0"/>
              <a:t>’)</a:t>
            </a:r>
          </a:p>
          <a:p>
            <a:pPr marL="285750" indent="-285750">
              <a:buFontTx/>
              <a:buChar char="-"/>
            </a:pPr>
            <a:endParaRPr lang="nl-NL" b="1" dirty="0"/>
          </a:p>
          <a:p>
            <a:pPr marL="285750" indent="-285750">
              <a:buFontTx/>
              <a:buChar char="-"/>
            </a:pPr>
            <a:r>
              <a:rPr lang="nl-NL" b="1" dirty="0"/>
              <a:t>The HEG sensor is </a:t>
            </a:r>
            <a:r>
              <a:rPr lang="nl-NL" b="1" dirty="0" err="1"/>
              <a:t>placed</a:t>
            </a:r>
            <a:r>
              <a:rPr lang="nl-NL" b="1" dirty="0"/>
              <a:t> on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forehead</a:t>
            </a:r>
            <a:r>
              <a:rPr lang="nl-NL" b="1" dirty="0"/>
              <a:t> (at </a:t>
            </a:r>
            <a:r>
              <a:rPr lang="nl-NL" b="1" dirty="0" err="1"/>
              <a:t>Fpz</a:t>
            </a:r>
            <a:r>
              <a:rPr lang="nl-NL" b="1" dirty="0"/>
              <a:t>)</a:t>
            </a:r>
          </a:p>
          <a:p>
            <a:pPr marL="285750" indent="-285750">
              <a:buFontTx/>
              <a:buChar char="-"/>
            </a:pPr>
            <a:endParaRPr lang="nl-NL" b="1" dirty="0"/>
          </a:p>
          <a:p>
            <a:pPr marL="285750" indent="-285750">
              <a:buFontTx/>
              <a:buChar char="-"/>
            </a:pPr>
            <a:r>
              <a:rPr lang="nl-NL" b="1" dirty="0"/>
              <a:t>Red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Infrared</a:t>
            </a:r>
            <a:r>
              <a:rPr lang="nl-NL" b="1" dirty="0"/>
              <a:t> light </a:t>
            </a:r>
            <a:r>
              <a:rPr lang="nl-NL" b="1" dirty="0" err="1"/>
              <a:t>shine</a:t>
            </a:r>
            <a:r>
              <a:rPr lang="nl-NL" b="1" dirty="0"/>
              <a:t> on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brain</a:t>
            </a:r>
            <a:r>
              <a:rPr lang="nl-NL" b="1" dirty="0"/>
              <a:t>,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photospectrometer</a:t>
            </a:r>
            <a:r>
              <a:rPr lang="nl-NL" b="1" dirty="0"/>
              <a:t> </a:t>
            </a:r>
            <a:r>
              <a:rPr lang="nl-NL" b="1" dirty="0" err="1"/>
              <a:t>catches</a:t>
            </a:r>
            <a:r>
              <a:rPr lang="nl-NL" b="1" dirty="0"/>
              <a:t> </a:t>
            </a:r>
          </a:p>
          <a:p>
            <a:r>
              <a:rPr lang="nl-NL" b="1" dirty="0"/>
              <a:t>     </a:t>
            </a:r>
            <a:r>
              <a:rPr lang="nl-NL" b="1" dirty="0" err="1"/>
              <a:t>refracted</a:t>
            </a:r>
            <a:r>
              <a:rPr lang="nl-NL" b="1" dirty="0"/>
              <a:t>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reflected</a:t>
            </a:r>
            <a:r>
              <a:rPr lang="nl-NL" b="1" dirty="0"/>
              <a:t> light</a:t>
            </a:r>
          </a:p>
          <a:p>
            <a:endParaRPr lang="nl-NL" b="1" dirty="0"/>
          </a:p>
          <a:p>
            <a:r>
              <a:rPr lang="nl-NL" b="1" dirty="0"/>
              <a:t>-    The </a:t>
            </a:r>
            <a:r>
              <a:rPr lang="nl-NL" b="1" dirty="0" err="1"/>
              <a:t>main</a:t>
            </a:r>
            <a:r>
              <a:rPr lang="nl-NL" b="1" dirty="0"/>
              <a:t> HEG-</a:t>
            </a:r>
            <a:r>
              <a:rPr lang="nl-NL" b="1" dirty="0" err="1"/>
              <a:t>variable</a:t>
            </a:r>
            <a:r>
              <a:rPr lang="nl-NL" b="1" dirty="0"/>
              <a:t> is </a:t>
            </a:r>
            <a:r>
              <a:rPr lang="nl-NL" b="1" dirty="0" err="1"/>
              <a:t>the</a:t>
            </a:r>
            <a:r>
              <a:rPr lang="nl-NL" b="1" dirty="0"/>
              <a:t> red/</a:t>
            </a:r>
            <a:r>
              <a:rPr lang="nl-NL" b="1" dirty="0" err="1"/>
              <a:t>infrared</a:t>
            </a:r>
            <a:r>
              <a:rPr lang="nl-NL" b="1" dirty="0"/>
              <a:t> ratio; red light is </a:t>
            </a:r>
            <a:r>
              <a:rPr lang="nl-NL" b="1" dirty="0" err="1"/>
              <a:t>absorbed</a:t>
            </a:r>
            <a:r>
              <a:rPr lang="nl-NL" b="1" dirty="0"/>
              <a:t> </a:t>
            </a:r>
            <a:r>
              <a:rPr lang="nl-NL" b="1" dirty="0" err="1"/>
              <a:t>by</a:t>
            </a:r>
            <a:endParaRPr lang="nl-NL" b="1" dirty="0"/>
          </a:p>
          <a:p>
            <a:r>
              <a:rPr lang="nl-NL" b="1" dirty="0"/>
              <a:t>     </a:t>
            </a:r>
            <a:r>
              <a:rPr lang="nl-NL" b="1" dirty="0" err="1"/>
              <a:t>oxygenated</a:t>
            </a:r>
            <a:r>
              <a:rPr lang="nl-NL" b="1" dirty="0"/>
              <a:t> </a:t>
            </a:r>
            <a:r>
              <a:rPr lang="nl-NL" b="1" dirty="0" err="1"/>
              <a:t>blood</a:t>
            </a:r>
            <a:r>
              <a:rPr lang="nl-NL" b="1" dirty="0"/>
              <a:t>. The </a:t>
            </a:r>
            <a:r>
              <a:rPr lang="nl-NL" b="1" dirty="0" err="1"/>
              <a:t>higher</a:t>
            </a:r>
            <a:r>
              <a:rPr lang="nl-NL" b="1" dirty="0"/>
              <a:t> </a:t>
            </a:r>
            <a:r>
              <a:rPr lang="nl-NL" b="1" dirty="0" err="1"/>
              <a:t>the</a:t>
            </a:r>
            <a:r>
              <a:rPr lang="nl-NL" b="1" dirty="0"/>
              <a:t> ratio, </a:t>
            </a:r>
            <a:r>
              <a:rPr lang="nl-NL" b="1" dirty="0" err="1"/>
              <a:t>the</a:t>
            </a:r>
            <a:r>
              <a:rPr lang="nl-NL" b="1" dirty="0"/>
              <a:t> more </a:t>
            </a:r>
            <a:r>
              <a:rPr lang="nl-NL" b="1" dirty="0" err="1"/>
              <a:t>oxygenation</a:t>
            </a:r>
            <a:r>
              <a:rPr lang="nl-NL" b="1" dirty="0"/>
              <a:t>, </a:t>
            </a:r>
            <a:r>
              <a:rPr lang="nl-NL" b="1" dirty="0" err="1"/>
              <a:t>the</a:t>
            </a:r>
            <a:r>
              <a:rPr lang="nl-NL" b="1" dirty="0"/>
              <a:t> more      </a:t>
            </a:r>
          </a:p>
          <a:p>
            <a:r>
              <a:rPr lang="nl-NL" b="1" dirty="0"/>
              <a:t>     </a:t>
            </a:r>
            <a:r>
              <a:rPr lang="nl-NL" b="1" dirty="0" err="1"/>
              <a:t>regional</a:t>
            </a:r>
            <a:r>
              <a:rPr lang="nl-NL" b="1" dirty="0"/>
              <a:t> </a:t>
            </a:r>
            <a:r>
              <a:rPr lang="nl-NL" b="1" dirty="0" err="1"/>
              <a:t>cerebral</a:t>
            </a:r>
            <a:r>
              <a:rPr lang="nl-NL" b="1" dirty="0"/>
              <a:t> </a:t>
            </a:r>
            <a:r>
              <a:rPr lang="nl-NL" b="1" dirty="0" err="1"/>
              <a:t>blood</a:t>
            </a:r>
            <a:r>
              <a:rPr lang="nl-NL" b="1" dirty="0"/>
              <a:t> flow, </a:t>
            </a:r>
            <a:r>
              <a:rPr lang="nl-NL" b="1" dirty="0" err="1"/>
              <a:t>the</a:t>
            </a:r>
            <a:r>
              <a:rPr lang="nl-NL" b="1" dirty="0"/>
              <a:t> more </a:t>
            </a:r>
            <a:r>
              <a:rPr lang="nl-NL" b="1" dirty="0" err="1"/>
              <a:t>mental</a:t>
            </a:r>
            <a:r>
              <a:rPr lang="nl-NL" b="1" dirty="0"/>
              <a:t> </a:t>
            </a:r>
            <a:r>
              <a:rPr lang="nl-NL" b="1" dirty="0" err="1"/>
              <a:t>activity</a:t>
            </a:r>
            <a:r>
              <a:rPr lang="nl-NL" b="1" dirty="0"/>
              <a:t>.  </a:t>
            </a:r>
          </a:p>
          <a:p>
            <a:endParaRPr lang="nl-NL" dirty="0"/>
          </a:p>
        </p:txBody>
      </p:sp>
      <p:pic>
        <p:nvPicPr>
          <p:cNvPr id="6" name="Afbeelding 5" descr="Afbeelding met persoon, Menselijk gezicht, Mobiele telefoon, Modeaccessoire&#10;&#10;Door AI gegenereerde inhoud is mogelijk onjuist.">
            <a:extLst>
              <a:ext uri="{FF2B5EF4-FFF2-40B4-BE49-F238E27FC236}">
                <a16:creationId xmlns:a16="http://schemas.microsoft.com/office/drawing/2014/main" id="{744CEACA-94FF-9DB1-7657-8948EDF60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043" y="1538342"/>
            <a:ext cx="2043952" cy="308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9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Multimediasoftware, Landvoertuig">
            <a:extLst>
              <a:ext uri="{FF2B5EF4-FFF2-40B4-BE49-F238E27FC236}">
                <a16:creationId xmlns:a16="http://schemas.microsoft.com/office/drawing/2014/main" id="{BC373604-0458-534A-55C8-79E08ED38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84" y="343985"/>
            <a:ext cx="12192000" cy="653552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2D6DE35-2400-54C5-DE87-36A302EFC294}"/>
              </a:ext>
            </a:extLst>
          </p:cNvPr>
          <p:cNvSpPr txBox="1"/>
          <p:nvPr/>
        </p:nvSpPr>
        <p:spPr>
          <a:xfrm>
            <a:off x="1581374" y="1053996"/>
            <a:ext cx="3151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7B65CA-2186-0820-32CE-31FD8BD2FEE6}"/>
              </a:ext>
            </a:extLst>
          </p:cNvPr>
          <p:cNvSpPr txBox="1"/>
          <p:nvPr/>
        </p:nvSpPr>
        <p:spPr>
          <a:xfrm>
            <a:off x="2248348" y="-32278"/>
            <a:ext cx="4819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/>
              <a:t>View on </a:t>
            </a:r>
            <a:r>
              <a:rPr lang="nl-NL" sz="2400" b="1" u="sng" dirty="0" err="1"/>
              <a:t>patient</a:t>
            </a:r>
            <a:r>
              <a:rPr lang="nl-NL" sz="2400" b="1" u="sng" dirty="0"/>
              <a:t> screen</a:t>
            </a:r>
          </a:p>
        </p:txBody>
      </p:sp>
    </p:spTree>
    <p:extLst>
      <p:ext uri="{BB962C8B-B14F-4D97-AF65-F5344CB8AC3E}">
        <p14:creationId xmlns:p14="http://schemas.microsoft.com/office/powerpoint/2010/main" val="324560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6157856-CE63-F18F-B48C-E04EDE2F98DB}"/>
              </a:ext>
            </a:extLst>
          </p:cNvPr>
          <p:cNvSpPr txBox="1"/>
          <p:nvPr/>
        </p:nvSpPr>
        <p:spPr>
          <a:xfrm>
            <a:off x="1947134" y="365760"/>
            <a:ext cx="10069158" cy="421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/>
              <a:t>Research on HEG (</a:t>
            </a:r>
            <a:r>
              <a:rPr lang="nl-NL" sz="2400" b="1" u="sng" dirty="0" err="1"/>
              <a:t>among</a:t>
            </a:r>
            <a:r>
              <a:rPr lang="nl-NL" sz="2400" b="1" u="sng" dirty="0"/>
              <a:t> </a:t>
            </a:r>
            <a:r>
              <a:rPr lang="nl-NL" sz="2400" b="1" u="sng" dirty="0" err="1"/>
              <a:t>other</a:t>
            </a:r>
            <a:r>
              <a:rPr lang="nl-NL" sz="2400" b="1" u="sng" dirty="0"/>
              <a:t> studies)</a:t>
            </a:r>
          </a:p>
          <a:p>
            <a:endParaRPr lang="nl-NL" b="1" dirty="0"/>
          </a:p>
          <a:p>
            <a:r>
              <a:rPr lang="nl-NL" b="1" dirty="0"/>
              <a:t>1) </a:t>
            </a:r>
            <a:r>
              <a:rPr lang="nl-NL" b="1" dirty="0" err="1"/>
              <a:t>Toomin</a:t>
            </a:r>
            <a:r>
              <a:rPr lang="nl-NL" b="1" dirty="0"/>
              <a:t> et al. (2004): </a:t>
            </a:r>
            <a:r>
              <a:rPr lang="nl-NL" b="1" dirty="0" err="1"/>
              <a:t>children</a:t>
            </a:r>
            <a:r>
              <a:rPr lang="nl-NL" b="1" dirty="0"/>
              <a:t>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adults</a:t>
            </a:r>
            <a:r>
              <a:rPr lang="nl-NL" b="1" dirty="0"/>
              <a:t> </a:t>
            </a:r>
            <a:r>
              <a:rPr lang="nl-NL" b="1" dirty="0" err="1"/>
              <a:t>with</a:t>
            </a:r>
            <a:r>
              <a:rPr lang="nl-NL" b="1" dirty="0"/>
              <a:t> </a:t>
            </a:r>
            <a:r>
              <a:rPr lang="nl-NL" b="1" dirty="0" err="1"/>
              <a:t>neuropsychiatric</a:t>
            </a:r>
            <a:endParaRPr lang="nl-NL" b="1" dirty="0"/>
          </a:p>
          <a:p>
            <a:r>
              <a:rPr lang="nl-NL" b="1" dirty="0"/>
              <a:t>    </a:t>
            </a:r>
            <a:r>
              <a:rPr lang="nl-NL" b="1" dirty="0" err="1"/>
              <a:t>conditions</a:t>
            </a:r>
            <a:r>
              <a:rPr lang="nl-NL" b="1" dirty="0"/>
              <a:t> </a:t>
            </a:r>
            <a:r>
              <a:rPr lang="nl-NL" b="1" dirty="0" err="1"/>
              <a:t>improved</a:t>
            </a:r>
            <a:r>
              <a:rPr lang="nl-NL" b="1" dirty="0"/>
              <a:t> on </a:t>
            </a:r>
            <a:r>
              <a:rPr lang="nl-NL" b="1" dirty="0" err="1"/>
              <a:t>the</a:t>
            </a:r>
            <a:r>
              <a:rPr lang="nl-NL" b="1" dirty="0"/>
              <a:t> TOVA after10 </a:t>
            </a:r>
            <a:r>
              <a:rPr lang="nl-NL" b="1" dirty="0" err="1"/>
              <a:t>sessions</a:t>
            </a:r>
            <a:r>
              <a:rPr lang="nl-NL" b="1" dirty="0"/>
              <a:t> of HEG training</a:t>
            </a:r>
          </a:p>
          <a:p>
            <a:endParaRPr lang="nl-NL" b="1" dirty="0"/>
          </a:p>
          <a:p>
            <a:r>
              <a:rPr lang="nl-NL" b="1" dirty="0"/>
              <a:t>2) Marx et al. (2015) found </a:t>
            </a:r>
            <a:r>
              <a:rPr lang="nl-NL" b="1" dirty="0" err="1"/>
              <a:t>improvements</a:t>
            </a:r>
            <a:r>
              <a:rPr lang="nl-NL" b="1" dirty="0"/>
              <a:t> </a:t>
            </a:r>
            <a:r>
              <a:rPr lang="nl-NL" b="1" dirty="0" err="1"/>
              <a:t>after</a:t>
            </a:r>
            <a:r>
              <a:rPr lang="nl-NL" b="1" dirty="0"/>
              <a:t> 12 </a:t>
            </a:r>
            <a:r>
              <a:rPr lang="nl-NL" b="1" dirty="0" err="1"/>
              <a:t>sessions</a:t>
            </a:r>
            <a:r>
              <a:rPr lang="nl-NL" b="1" dirty="0"/>
              <a:t> of HEG</a:t>
            </a:r>
          </a:p>
          <a:p>
            <a:r>
              <a:rPr lang="nl-NL" b="1" dirty="0"/>
              <a:t>    training in a small </a:t>
            </a:r>
            <a:r>
              <a:rPr lang="nl-NL" b="1" dirty="0" err="1"/>
              <a:t>group</a:t>
            </a:r>
            <a:r>
              <a:rPr lang="nl-NL" b="1" dirty="0"/>
              <a:t> of ADHD-</a:t>
            </a:r>
            <a:r>
              <a:rPr lang="nl-NL" b="1" dirty="0" err="1"/>
              <a:t>children</a:t>
            </a:r>
            <a:r>
              <a:rPr lang="nl-NL" b="1" dirty="0"/>
              <a:t> on ADHD-</a:t>
            </a:r>
            <a:r>
              <a:rPr lang="nl-NL" b="1" dirty="0" err="1"/>
              <a:t>symptoms</a:t>
            </a:r>
            <a:r>
              <a:rPr lang="nl-NL" b="1" dirty="0"/>
              <a:t> </a:t>
            </a:r>
            <a:r>
              <a:rPr lang="nl-NL" b="1" dirty="0" err="1"/>
              <a:t>and</a:t>
            </a:r>
            <a:r>
              <a:rPr lang="nl-NL" b="1" dirty="0"/>
              <a:t> </a:t>
            </a:r>
          </a:p>
          <a:p>
            <a:r>
              <a:rPr lang="nl-NL" b="1" dirty="0"/>
              <a:t>    on </a:t>
            </a:r>
            <a:r>
              <a:rPr lang="nl-NL" b="1" dirty="0" err="1"/>
              <a:t>attentional</a:t>
            </a:r>
            <a:r>
              <a:rPr lang="nl-NL" b="1" dirty="0"/>
              <a:t> </a:t>
            </a:r>
            <a:r>
              <a:rPr lang="nl-NL" b="1" dirty="0" err="1"/>
              <a:t>measures</a:t>
            </a:r>
            <a:r>
              <a:rPr lang="nl-NL" b="1" dirty="0"/>
              <a:t> 4 </a:t>
            </a:r>
            <a:r>
              <a:rPr lang="nl-NL" b="1" dirty="0" err="1"/>
              <a:t>and</a:t>
            </a:r>
            <a:r>
              <a:rPr lang="nl-NL" b="1" dirty="0"/>
              <a:t> 6 weeks </a:t>
            </a:r>
            <a:r>
              <a:rPr lang="nl-NL" b="1" dirty="0" err="1"/>
              <a:t>after</a:t>
            </a:r>
            <a:r>
              <a:rPr lang="nl-NL" b="1" dirty="0"/>
              <a:t> training </a:t>
            </a:r>
          </a:p>
          <a:p>
            <a:endParaRPr lang="nl-NL" b="1" dirty="0"/>
          </a:p>
          <a:p>
            <a:r>
              <a:rPr lang="nl-NL" b="1" dirty="0"/>
              <a:t>3) Barth. et al. (2021): </a:t>
            </a:r>
            <a:r>
              <a:rPr lang="nl-NL" b="1" dirty="0" err="1"/>
              <a:t>some</a:t>
            </a:r>
            <a:r>
              <a:rPr lang="nl-NL" b="1" dirty="0"/>
              <a:t> subjects </a:t>
            </a:r>
            <a:r>
              <a:rPr lang="nl-NL" b="1" dirty="0" err="1"/>
              <a:t>with</a:t>
            </a:r>
            <a:r>
              <a:rPr lang="nl-NL" b="1" dirty="0"/>
              <a:t> ADHD </a:t>
            </a:r>
            <a:r>
              <a:rPr lang="nl-NL" b="1" dirty="0" err="1"/>
              <a:t>seem</a:t>
            </a:r>
            <a:r>
              <a:rPr lang="nl-NL" b="1" dirty="0"/>
              <a:t> </a:t>
            </a:r>
            <a:r>
              <a:rPr lang="nl-NL" b="1" dirty="0" err="1"/>
              <a:t>to</a:t>
            </a:r>
            <a:r>
              <a:rPr lang="nl-NL" b="1" dirty="0"/>
              <a:t> </a:t>
            </a:r>
            <a:r>
              <a:rPr lang="nl-NL" b="1" dirty="0" err="1"/>
              <a:t>regulate</a:t>
            </a:r>
            <a:r>
              <a:rPr lang="nl-NL" b="1" dirty="0"/>
              <a:t> </a:t>
            </a:r>
            <a:r>
              <a:rPr lang="nl-NL" b="1" dirty="0" err="1"/>
              <a:t>prefrontal</a:t>
            </a:r>
            <a:r>
              <a:rPr lang="nl-NL" b="1" dirty="0"/>
              <a:t> </a:t>
            </a:r>
            <a:r>
              <a:rPr lang="nl-NL" b="1" dirty="0" err="1"/>
              <a:t>brain</a:t>
            </a:r>
            <a:r>
              <a:rPr lang="nl-NL" b="1" dirty="0"/>
              <a:t> </a:t>
            </a:r>
            <a:r>
              <a:rPr lang="nl-NL" b="1" dirty="0" err="1"/>
              <a:t>activity</a:t>
            </a:r>
            <a:r>
              <a:rPr lang="nl-NL" b="1" dirty="0"/>
              <a:t> </a:t>
            </a:r>
            <a:r>
              <a:rPr lang="nl-NL" b="1" dirty="0" err="1"/>
              <a:t>due</a:t>
            </a:r>
            <a:r>
              <a:rPr lang="nl-NL" b="1" dirty="0"/>
              <a:t> </a:t>
            </a:r>
          </a:p>
          <a:p>
            <a:r>
              <a:rPr lang="nl-NL" b="1" dirty="0"/>
              <a:t>    </a:t>
            </a:r>
            <a:r>
              <a:rPr lang="nl-NL" b="1" dirty="0" err="1"/>
              <a:t>to</a:t>
            </a:r>
            <a:r>
              <a:rPr lang="nl-NL" b="1" dirty="0"/>
              <a:t> HEG-neurofeedback </a:t>
            </a:r>
            <a:r>
              <a:rPr lang="nl-NL" b="1" dirty="0" err="1"/>
              <a:t>better</a:t>
            </a:r>
            <a:r>
              <a:rPr lang="nl-NL" b="1" dirty="0"/>
              <a:t> </a:t>
            </a:r>
            <a:r>
              <a:rPr lang="nl-NL" b="1" dirty="0" err="1"/>
              <a:t>than</a:t>
            </a:r>
            <a:r>
              <a:rPr lang="nl-NL" b="1" dirty="0"/>
              <a:t> </a:t>
            </a:r>
            <a:r>
              <a:rPr lang="nl-NL" b="1" dirty="0" err="1"/>
              <a:t>while</a:t>
            </a:r>
            <a:r>
              <a:rPr lang="nl-NL" b="1" dirty="0"/>
              <a:t> </a:t>
            </a:r>
            <a:r>
              <a:rPr lang="nl-NL" b="1" dirty="0" err="1"/>
              <a:t>using</a:t>
            </a:r>
            <a:r>
              <a:rPr lang="nl-NL" b="1" dirty="0"/>
              <a:t> EEG-neurofeedback. </a:t>
            </a:r>
          </a:p>
          <a:p>
            <a:endParaRPr lang="nl-NL" b="1" dirty="0"/>
          </a:p>
          <a:p>
            <a:r>
              <a:rPr lang="nl-NL" b="1" dirty="0"/>
              <a:t>4) </a:t>
            </a:r>
            <a:r>
              <a:rPr lang="nl-NL" b="1" dirty="0" err="1"/>
              <a:t>Westwood</a:t>
            </a:r>
            <a:r>
              <a:rPr lang="nl-NL" b="1" dirty="0"/>
              <a:t> et al. (2025): meta-analysis </a:t>
            </a:r>
            <a:r>
              <a:rPr lang="nl-NL" b="1" dirty="0" err="1"/>
              <a:t>showed</a:t>
            </a:r>
            <a:r>
              <a:rPr lang="nl-NL" b="1" dirty="0"/>
              <a:t> no </a:t>
            </a:r>
            <a:r>
              <a:rPr lang="nl-NL" b="1" dirty="0" err="1"/>
              <a:t>effects</a:t>
            </a:r>
            <a:r>
              <a:rPr lang="nl-NL" b="1" dirty="0"/>
              <a:t> of neurofeedback in </a:t>
            </a:r>
            <a:r>
              <a:rPr lang="nl-NL" b="1" dirty="0" err="1"/>
              <a:t>general</a:t>
            </a:r>
            <a:r>
              <a:rPr lang="nl-NL" b="1" dirty="0"/>
              <a:t> on ADHD- </a:t>
            </a:r>
          </a:p>
          <a:p>
            <a:r>
              <a:rPr lang="nl-NL" b="1" dirty="0"/>
              <a:t>     </a:t>
            </a:r>
            <a:r>
              <a:rPr lang="nl-NL" b="1" dirty="0" err="1"/>
              <a:t>symptoms</a:t>
            </a:r>
            <a:r>
              <a:rPr lang="nl-NL" b="1" dirty="0"/>
              <a:t> but on processing speed </a:t>
            </a:r>
            <a:r>
              <a:rPr lang="nl-NL" b="1" dirty="0" err="1"/>
              <a:t>only</a:t>
            </a:r>
            <a:r>
              <a:rPr lang="nl-NL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264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57FC27BC-38E5-BA78-81D7-B8D312410AB4}"/>
              </a:ext>
            </a:extLst>
          </p:cNvPr>
          <p:cNvSpPr txBox="1"/>
          <p:nvPr/>
        </p:nvSpPr>
        <p:spPr>
          <a:xfrm flipH="1">
            <a:off x="1226371" y="398033"/>
            <a:ext cx="1077916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Questions</a:t>
            </a:r>
            <a:r>
              <a:rPr lang="nl-NL" sz="2400" b="1" u="sng" dirty="0"/>
              <a:t> of </a:t>
            </a:r>
            <a:r>
              <a:rPr lang="nl-NL" sz="2400" b="1" u="sng" dirty="0" err="1"/>
              <a:t>this</a:t>
            </a:r>
            <a:r>
              <a:rPr lang="nl-NL" sz="2400" b="1" u="sng" dirty="0"/>
              <a:t> </a:t>
            </a:r>
            <a:r>
              <a:rPr lang="nl-NL" sz="2400" b="1" u="sng" dirty="0" err="1"/>
              <a:t>study</a:t>
            </a:r>
            <a:endParaRPr lang="nl-NL" sz="2400" b="1" u="sng" dirty="0"/>
          </a:p>
          <a:p>
            <a:endParaRPr lang="nl-NL" b="1" dirty="0"/>
          </a:p>
          <a:p>
            <a:pPr marL="342900" indent="-342900">
              <a:buAutoNum type="arabicParenR"/>
            </a:pPr>
            <a:r>
              <a:rPr lang="nl-NL" sz="2000" b="1" dirty="0"/>
              <a:t>Do </a:t>
            </a:r>
            <a:r>
              <a:rPr lang="nl-NL" sz="2000" b="1" dirty="0" err="1"/>
              <a:t>children</a:t>
            </a:r>
            <a:r>
              <a:rPr lang="nl-NL" sz="2000" b="1" dirty="0"/>
              <a:t> </a:t>
            </a:r>
            <a:r>
              <a:rPr lang="nl-NL" sz="2000" b="1" dirty="0" err="1"/>
              <a:t>with</a:t>
            </a:r>
            <a:r>
              <a:rPr lang="nl-NL" sz="2000" b="1" dirty="0"/>
              <a:t> </a:t>
            </a:r>
            <a:r>
              <a:rPr lang="nl-NL" sz="2000" b="1" dirty="0" err="1"/>
              <a:t>neurodevelopmental</a:t>
            </a:r>
            <a:r>
              <a:rPr lang="nl-NL" sz="2000" b="1" dirty="0"/>
              <a:t> disorders </a:t>
            </a:r>
            <a:r>
              <a:rPr lang="nl-NL" sz="2000" b="1" dirty="0" err="1"/>
              <a:t>and</a:t>
            </a:r>
            <a:r>
              <a:rPr lang="nl-NL" sz="2000" b="1" dirty="0"/>
              <a:t> </a:t>
            </a:r>
            <a:r>
              <a:rPr lang="nl-NL" sz="2000" b="1" dirty="0" err="1"/>
              <a:t>attentional</a:t>
            </a:r>
            <a:r>
              <a:rPr lang="nl-NL" sz="2000" b="1" dirty="0"/>
              <a:t> </a:t>
            </a:r>
            <a:r>
              <a:rPr lang="nl-NL" sz="2000" b="1" dirty="0" err="1"/>
              <a:t>dysfunctions</a:t>
            </a:r>
            <a:r>
              <a:rPr lang="nl-NL" sz="2000" b="1" dirty="0"/>
              <a:t> </a:t>
            </a:r>
            <a:r>
              <a:rPr lang="nl-NL" sz="2000" b="1" dirty="0" err="1"/>
              <a:t>improve</a:t>
            </a:r>
            <a:r>
              <a:rPr lang="nl-NL" sz="2000" b="1" dirty="0"/>
              <a:t> </a:t>
            </a:r>
            <a:r>
              <a:rPr lang="nl-NL" sz="2000" b="1" dirty="0" err="1"/>
              <a:t>their</a:t>
            </a:r>
            <a:r>
              <a:rPr lang="nl-NL" sz="2000" b="1" dirty="0"/>
              <a:t> attention </a:t>
            </a:r>
            <a:r>
              <a:rPr lang="nl-NL" sz="2000" b="1" dirty="0" err="1"/>
              <a:t>after</a:t>
            </a:r>
            <a:r>
              <a:rPr lang="nl-NL" sz="2000" b="1" dirty="0"/>
              <a:t> HEG-training? </a:t>
            </a:r>
          </a:p>
          <a:p>
            <a:pPr marL="342900" indent="-342900">
              <a:buAutoNum type="arabicParenR"/>
            </a:pPr>
            <a:endParaRPr lang="nl-NL" sz="2000" b="1" dirty="0"/>
          </a:p>
          <a:p>
            <a:r>
              <a:rPr lang="nl-NL" sz="2000" b="1" dirty="0"/>
              <a:t>2)  Do we </a:t>
            </a:r>
            <a:r>
              <a:rPr lang="nl-NL" sz="2000" b="1" dirty="0" err="1"/>
              <a:t>see</a:t>
            </a:r>
            <a:r>
              <a:rPr lang="nl-NL" sz="2000" b="1" dirty="0"/>
              <a:t> </a:t>
            </a:r>
            <a:r>
              <a:rPr lang="nl-NL" sz="2000" b="1" dirty="0" err="1"/>
              <a:t>differences</a:t>
            </a:r>
            <a:r>
              <a:rPr lang="nl-NL" sz="2000" b="1" dirty="0"/>
              <a:t> </a:t>
            </a:r>
            <a:r>
              <a:rPr lang="nl-NL" sz="2000" b="1" dirty="0" err="1"/>
              <a:t>with</a:t>
            </a:r>
            <a:r>
              <a:rPr lang="nl-NL" sz="2000" b="1" dirty="0"/>
              <a:t> respect </a:t>
            </a:r>
            <a:r>
              <a:rPr lang="nl-NL" sz="2000" b="1" dirty="0" err="1"/>
              <a:t>to</a:t>
            </a:r>
            <a:r>
              <a:rPr lang="nl-NL" sz="2000" b="1" dirty="0"/>
              <a:t> processing speed, </a:t>
            </a:r>
            <a:r>
              <a:rPr lang="nl-NL" sz="2000" b="1" dirty="0" err="1"/>
              <a:t>reaction</a:t>
            </a:r>
            <a:r>
              <a:rPr lang="nl-NL" sz="2000" b="1" dirty="0"/>
              <a:t> time </a:t>
            </a:r>
            <a:r>
              <a:rPr lang="nl-NL" sz="2000" b="1" dirty="0" err="1"/>
              <a:t>variability</a:t>
            </a:r>
            <a:r>
              <a:rPr lang="nl-NL" sz="2000" b="1" dirty="0"/>
              <a:t> </a:t>
            </a:r>
            <a:r>
              <a:rPr lang="nl-NL" sz="2000" b="1" dirty="0" err="1"/>
              <a:t>and</a:t>
            </a:r>
            <a:r>
              <a:rPr lang="nl-NL" sz="2000" b="1" dirty="0"/>
              <a:t> </a:t>
            </a:r>
            <a:r>
              <a:rPr lang="nl-NL" sz="2000" b="1" dirty="0" err="1"/>
              <a:t>accuracy</a:t>
            </a:r>
            <a:r>
              <a:rPr lang="nl-NL" sz="2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025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apier, handschrift, boek">
            <a:extLst>
              <a:ext uri="{FF2B5EF4-FFF2-40B4-BE49-F238E27FC236}">
                <a16:creationId xmlns:a16="http://schemas.microsoft.com/office/drawing/2014/main" id="{E349F179-B0ED-A0BF-74FF-30244EAEE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34" y="0"/>
            <a:ext cx="5143500" cy="685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F66DD3C-53A6-53A5-C495-02A64F614D8C}"/>
              </a:ext>
            </a:extLst>
          </p:cNvPr>
          <p:cNvSpPr txBox="1"/>
          <p:nvPr/>
        </p:nvSpPr>
        <p:spPr>
          <a:xfrm>
            <a:off x="7347472" y="903643"/>
            <a:ext cx="42815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u="sng" dirty="0">
                <a:solidFill>
                  <a:srgbClr val="FF0000"/>
                </a:solidFill>
              </a:rPr>
              <a:t>ADHD</a:t>
            </a:r>
            <a:r>
              <a:rPr lang="nl-NL" b="1" dirty="0"/>
              <a:t>: high </a:t>
            </a:r>
            <a:r>
              <a:rPr lang="nl-NL" b="1" dirty="0" err="1"/>
              <a:t>variability</a:t>
            </a:r>
            <a:r>
              <a:rPr lang="nl-NL" b="1" dirty="0"/>
              <a:t> in </a:t>
            </a:r>
            <a:r>
              <a:rPr lang="nl-NL" b="1" dirty="0" err="1"/>
              <a:t>reaction</a:t>
            </a:r>
            <a:r>
              <a:rPr lang="nl-NL" b="1" dirty="0"/>
              <a:t> time (</a:t>
            </a:r>
            <a:r>
              <a:rPr lang="nl-NL" b="1" dirty="0" err="1"/>
              <a:t>Kofler</a:t>
            </a:r>
            <a:r>
              <a:rPr lang="nl-NL" b="1" dirty="0"/>
              <a:t> et al. 2013)</a:t>
            </a:r>
          </a:p>
          <a:p>
            <a:endParaRPr lang="nl-NL" b="1" dirty="0"/>
          </a:p>
          <a:p>
            <a:r>
              <a:rPr lang="nl-NL" b="1" u="sng" dirty="0" err="1">
                <a:solidFill>
                  <a:srgbClr val="FF0000"/>
                </a:solidFill>
              </a:rPr>
              <a:t>Autism</a:t>
            </a:r>
            <a:r>
              <a:rPr lang="nl-NL" b="1" u="sng" dirty="0">
                <a:solidFill>
                  <a:srgbClr val="FF0000"/>
                </a:solidFill>
              </a:rPr>
              <a:t> spectrum disorder</a:t>
            </a:r>
            <a:r>
              <a:rPr lang="nl-NL" b="1" dirty="0"/>
              <a:t>: slow processing speed (</a:t>
            </a:r>
            <a:r>
              <a:rPr lang="nl-NL" b="1" dirty="0" err="1"/>
              <a:t>Mayes</a:t>
            </a:r>
            <a:r>
              <a:rPr lang="nl-NL" b="1" dirty="0"/>
              <a:t>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Calhoun</a:t>
            </a:r>
            <a:r>
              <a:rPr lang="nl-NL" b="1" dirty="0"/>
              <a:t> 2008)</a:t>
            </a:r>
          </a:p>
          <a:p>
            <a:endParaRPr lang="nl-NL" b="1" dirty="0"/>
          </a:p>
          <a:p>
            <a:r>
              <a:rPr lang="nl-NL" b="1" u="sng" dirty="0" err="1">
                <a:solidFill>
                  <a:srgbClr val="FF0000"/>
                </a:solidFill>
              </a:rPr>
              <a:t>Schizophrenia</a:t>
            </a:r>
            <a:r>
              <a:rPr lang="nl-NL" b="1" dirty="0"/>
              <a:t>: more </a:t>
            </a:r>
            <a:r>
              <a:rPr lang="nl-NL" b="1" dirty="0" err="1"/>
              <a:t>omission</a:t>
            </a:r>
            <a:r>
              <a:rPr lang="nl-NL" b="1" dirty="0"/>
              <a:t> </a:t>
            </a:r>
            <a:r>
              <a:rPr lang="nl-NL" b="1" dirty="0" err="1"/>
              <a:t>errors</a:t>
            </a:r>
            <a:r>
              <a:rPr lang="nl-NL" b="1" dirty="0"/>
              <a:t> (</a:t>
            </a:r>
            <a:r>
              <a:rPr lang="nl-NL" b="1" dirty="0" err="1"/>
              <a:t>Elvevag</a:t>
            </a:r>
            <a:r>
              <a:rPr lang="nl-NL" b="1" dirty="0"/>
              <a:t> et al. 2000)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264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1716291-5A5C-220E-B480-B145F51A037A}"/>
              </a:ext>
            </a:extLst>
          </p:cNvPr>
          <p:cNvSpPr txBox="1"/>
          <p:nvPr/>
        </p:nvSpPr>
        <p:spPr>
          <a:xfrm>
            <a:off x="1850315" y="344245"/>
            <a:ext cx="80144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/>
              <a:t>Bourdon-Vos test variables (pre- </a:t>
            </a:r>
            <a:r>
              <a:rPr lang="nl-NL" sz="2400" b="1" u="sng" dirty="0" err="1"/>
              <a:t>and</a:t>
            </a:r>
            <a:r>
              <a:rPr lang="nl-NL" sz="2400" b="1" u="sng" dirty="0"/>
              <a:t> posttest)</a:t>
            </a:r>
          </a:p>
          <a:p>
            <a:endParaRPr lang="nl-NL" sz="2400" b="1" dirty="0"/>
          </a:p>
          <a:p>
            <a:pPr marL="457200" indent="-457200">
              <a:buAutoNum type="arabicParenR"/>
            </a:pPr>
            <a:r>
              <a:rPr lang="nl-NL" sz="2400" b="1" dirty="0" err="1"/>
              <a:t>Mean</a:t>
            </a:r>
            <a:r>
              <a:rPr lang="nl-NL" sz="2400" b="1" dirty="0"/>
              <a:t> time in </a:t>
            </a:r>
            <a:r>
              <a:rPr lang="nl-NL" sz="2400" b="1" dirty="0" err="1"/>
              <a:t>seconds</a:t>
            </a:r>
            <a:r>
              <a:rPr lang="nl-NL" sz="2400" b="1" dirty="0"/>
              <a:t> of 33 </a:t>
            </a:r>
            <a:r>
              <a:rPr lang="nl-NL" sz="2400" b="1" dirty="0" err="1"/>
              <a:t>lines</a:t>
            </a:r>
            <a:r>
              <a:rPr lang="nl-NL" sz="2400" b="1" dirty="0"/>
              <a:t>: </a:t>
            </a:r>
            <a:r>
              <a:rPr lang="nl-NL" sz="2400" b="1" dirty="0">
                <a:solidFill>
                  <a:srgbClr val="FF0000"/>
                </a:solidFill>
              </a:rPr>
              <a:t>processing speed</a:t>
            </a:r>
          </a:p>
          <a:p>
            <a:pPr marL="457200" indent="-457200">
              <a:buAutoNum type="arabicParenR"/>
            </a:pPr>
            <a:r>
              <a:rPr lang="nl-NL" sz="2400" b="1" dirty="0" err="1"/>
              <a:t>Mean</a:t>
            </a:r>
            <a:r>
              <a:rPr lang="nl-NL" sz="2400" b="1" dirty="0"/>
              <a:t> of </a:t>
            </a:r>
            <a:r>
              <a:rPr lang="nl-NL" sz="2400" b="1" dirty="0" err="1"/>
              <a:t>the</a:t>
            </a:r>
            <a:r>
              <a:rPr lang="nl-NL" sz="2400" b="1" dirty="0"/>
              <a:t> </a:t>
            </a:r>
            <a:r>
              <a:rPr lang="nl-NL" sz="2400" b="1" dirty="0" err="1"/>
              <a:t>deviation</a:t>
            </a:r>
            <a:r>
              <a:rPr lang="nl-NL" sz="2400" b="1" dirty="0"/>
              <a:t> </a:t>
            </a:r>
            <a:r>
              <a:rPr lang="nl-NL" sz="2400" b="1" dirty="0" err="1"/>
              <a:t>from</a:t>
            </a:r>
            <a:r>
              <a:rPr lang="nl-NL" sz="2400" b="1" dirty="0"/>
              <a:t> </a:t>
            </a:r>
            <a:r>
              <a:rPr lang="nl-NL" sz="2400" b="1" dirty="0" err="1"/>
              <a:t>the</a:t>
            </a:r>
            <a:r>
              <a:rPr lang="nl-NL" sz="2400" b="1" dirty="0"/>
              <a:t> </a:t>
            </a:r>
            <a:r>
              <a:rPr lang="nl-NL" sz="2400" b="1" dirty="0" err="1"/>
              <a:t>mean</a:t>
            </a:r>
            <a:r>
              <a:rPr lang="nl-NL" sz="2400" b="1" dirty="0"/>
              <a:t>: </a:t>
            </a:r>
            <a:r>
              <a:rPr lang="nl-NL" sz="2400" b="1" dirty="0" err="1">
                <a:solidFill>
                  <a:srgbClr val="FF0000"/>
                </a:solidFill>
              </a:rPr>
              <a:t>variability</a:t>
            </a:r>
            <a:r>
              <a:rPr lang="nl-NL" sz="2400" b="1" dirty="0">
                <a:solidFill>
                  <a:srgbClr val="FF0000"/>
                </a:solidFill>
              </a:rPr>
              <a:t> in </a:t>
            </a:r>
            <a:r>
              <a:rPr lang="nl-NL" sz="2400" b="1" dirty="0" err="1">
                <a:solidFill>
                  <a:srgbClr val="FF0000"/>
                </a:solidFill>
              </a:rPr>
              <a:t>reaction</a:t>
            </a:r>
            <a:r>
              <a:rPr lang="nl-NL" sz="2400" b="1" dirty="0">
                <a:solidFill>
                  <a:srgbClr val="FF0000"/>
                </a:solidFill>
              </a:rPr>
              <a:t> time</a:t>
            </a:r>
          </a:p>
          <a:p>
            <a:pPr marL="457200" indent="-457200">
              <a:buAutoNum type="arabicParenR"/>
            </a:pPr>
            <a:r>
              <a:rPr lang="nl-NL" sz="2400" b="1" dirty="0" err="1"/>
              <a:t>Amount</a:t>
            </a:r>
            <a:r>
              <a:rPr lang="nl-NL" sz="2400" b="1" dirty="0"/>
              <a:t> of </a:t>
            </a:r>
            <a:r>
              <a:rPr lang="nl-NL" sz="2400" b="1" dirty="0" err="1"/>
              <a:t>failures</a:t>
            </a:r>
            <a:r>
              <a:rPr lang="nl-NL" sz="2400" b="1" dirty="0"/>
              <a:t> (</a:t>
            </a:r>
            <a:r>
              <a:rPr lang="nl-NL" sz="2400" b="1" dirty="0" err="1"/>
              <a:t>omission</a:t>
            </a:r>
            <a:r>
              <a:rPr lang="nl-NL" sz="2400" b="1" dirty="0"/>
              <a:t>/</a:t>
            </a:r>
            <a:r>
              <a:rPr lang="nl-NL" sz="2400" b="1" dirty="0" err="1"/>
              <a:t>commission</a:t>
            </a:r>
            <a:r>
              <a:rPr lang="nl-NL" sz="2400" b="1" dirty="0"/>
              <a:t> </a:t>
            </a:r>
            <a:r>
              <a:rPr lang="nl-NL" sz="2400" b="1" dirty="0" err="1"/>
              <a:t>errors</a:t>
            </a:r>
            <a:r>
              <a:rPr lang="nl-NL" sz="2400" b="1" dirty="0"/>
              <a:t>): </a:t>
            </a:r>
            <a:r>
              <a:rPr lang="nl-NL" sz="2400" b="1" dirty="0" err="1">
                <a:solidFill>
                  <a:srgbClr val="FF0000"/>
                </a:solidFill>
              </a:rPr>
              <a:t>accuracy</a:t>
            </a:r>
            <a:endParaRPr lang="nl-NL" sz="2400" b="1" dirty="0">
              <a:solidFill>
                <a:srgbClr val="FF0000"/>
              </a:solidFill>
            </a:endParaRPr>
          </a:p>
          <a:p>
            <a:pPr marL="457200" indent="-457200">
              <a:buAutoNum type="arabicParenR"/>
            </a:pP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3790250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1724C24-79A7-52C5-6815-79DC2563231A}"/>
              </a:ext>
            </a:extLst>
          </p:cNvPr>
          <p:cNvSpPr txBox="1"/>
          <p:nvPr/>
        </p:nvSpPr>
        <p:spPr>
          <a:xfrm>
            <a:off x="1882588" y="172122"/>
            <a:ext cx="8003690" cy="975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u="sng" dirty="0" err="1"/>
              <a:t>Intervention</a:t>
            </a:r>
            <a:r>
              <a:rPr lang="nl-NL" sz="2400" b="1" u="sng" dirty="0"/>
              <a:t>: HEG-neurofeedback</a:t>
            </a:r>
          </a:p>
          <a:p>
            <a:endParaRPr lang="nl-NL" sz="2400" b="1" dirty="0"/>
          </a:p>
          <a:p>
            <a:endParaRPr lang="nl-NL" sz="2000" b="1" dirty="0"/>
          </a:p>
          <a:p>
            <a:r>
              <a:rPr lang="nl-NL" sz="2000" b="1" dirty="0"/>
              <a:t>*   </a:t>
            </a:r>
            <a:r>
              <a:rPr lang="nl-NL" sz="2000" b="1" dirty="0" err="1"/>
              <a:t>Aim</a:t>
            </a:r>
            <a:r>
              <a:rPr lang="nl-NL" sz="2000" b="1" dirty="0"/>
              <a:t>: </a:t>
            </a:r>
            <a:r>
              <a:rPr lang="nl-NL" sz="2000" b="1" dirty="0" err="1"/>
              <a:t>improving</a:t>
            </a:r>
            <a:r>
              <a:rPr lang="nl-NL" sz="2000" b="1" dirty="0"/>
              <a:t> </a:t>
            </a:r>
            <a:r>
              <a:rPr lang="nl-NL" sz="2000" b="1" dirty="0" err="1"/>
              <a:t>aspects</a:t>
            </a:r>
            <a:r>
              <a:rPr lang="nl-NL" sz="2000" b="1" dirty="0"/>
              <a:t> of </a:t>
            </a:r>
            <a:r>
              <a:rPr lang="nl-NL" sz="2000" b="1" dirty="0" err="1"/>
              <a:t>visual</a:t>
            </a:r>
            <a:r>
              <a:rPr lang="nl-NL" sz="2000" b="1" dirty="0"/>
              <a:t> attention</a:t>
            </a:r>
          </a:p>
          <a:p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 err="1"/>
              <a:t>Instruction</a:t>
            </a:r>
            <a:r>
              <a:rPr lang="nl-NL" sz="2000" b="1" dirty="0"/>
              <a:t>: </a:t>
            </a:r>
            <a:r>
              <a:rPr lang="nl-NL" sz="2000" b="1" dirty="0" err="1"/>
              <a:t>try</a:t>
            </a:r>
            <a:r>
              <a:rPr lang="nl-NL" sz="2000" b="1" dirty="0"/>
              <a:t> </a:t>
            </a:r>
            <a:r>
              <a:rPr lang="nl-NL" sz="2000" b="1" dirty="0" err="1"/>
              <a:t>to</a:t>
            </a:r>
            <a:r>
              <a:rPr lang="nl-NL" sz="2000" b="1" dirty="0"/>
              <a:t> </a:t>
            </a:r>
            <a:r>
              <a:rPr lang="nl-NL" sz="2000" b="1" dirty="0" err="1"/>
              <a:t>bring</a:t>
            </a:r>
            <a:r>
              <a:rPr lang="nl-NL" sz="2000" b="1" dirty="0"/>
              <a:t> up </a:t>
            </a:r>
            <a:r>
              <a:rPr lang="nl-NL" sz="2000" b="1" dirty="0" err="1"/>
              <a:t>the</a:t>
            </a:r>
            <a:r>
              <a:rPr lang="nl-NL" sz="2000" b="1" dirty="0"/>
              <a:t> curve </a:t>
            </a:r>
            <a:r>
              <a:rPr lang="nl-NL" sz="2000" b="1" dirty="0" err="1"/>
              <a:t>continuously</a:t>
            </a:r>
            <a:r>
              <a:rPr lang="nl-NL" sz="2000" b="1" dirty="0"/>
              <a:t> (</a:t>
            </a:r>
            <a:r>
              <a:rPr lang="nl-NL" sz="2000" b="1" dirty="0" err="1"/>
              <a:t>learn</a:t>
            </a:r>
            <a:r>
              <a:rPr lang="nl-NL" sz="2000" b="1" dirty="0"/>
              <a:t> </a:t>
            </a:r>
            <a:r>
              <a:rPr lang="nl-NL" sz="2000" b="1" dirty="0" err="1"/>
              <a:t>to</a:t>
            </a:r>
            <a:r>
              <a:rPr lang="nl-NL" sz="2000" b="1" dirty="0"/>
              <a:t> </a:t>
            </a:r>
            <a:r>
              <a:rPr lang="nl-NL" sz="2000" b="1" dirty="0" err="1"/>
              <a:t>regulate</a:t>
            </a:r>
            <a:r>
              <a:rPr lang="nl-NL" sz="2000" b="1" dirty="0"/>
              <a:t> </a:t>
            </a:r>
            <a:r>
              <a:rPr lang="nl-NL" sz="2000" b="1" dirty="0" err="1"/>
              <a:t>brain</a:t>
            </a:r>
            <a:r>
              <a:rPr lang="nl-NL" sz="2000" b="1" dirty="0"/>
              <a:t> </a:t>
            </a:r>
            <a:r>
              <a:rPr lang="nl-NL" sz="2000" b="1" dirty="0" err="1"/>
              <a:t>activity</a:t>
            </a:r>
            <a:r>
              <a:rPr lang="nl-NL" sz="2000" b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11-18 </a:t>
            </a:r>
            <a:r>
              <a:rPr lang="nl-NL" sz="2000" b="1" dirty="0" err="1"/>
              <a:t>sessions</a:t>
            </a: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 err="1"/>
              <a:t>Sessions</a:t>
            </a:r>
            <a:r>
              <a:rPr lang="nl-NL" sz="2000" b="1" dirty="0"/>
              <a:t> of 5 - 20 minutes of </a:t>
            </a:r>
            <a:r>
              <a:rPr lang="nl-NL" sz="2000" b="1" dirty="0" err="1"/>
              <a:t>duration</a:t>
            </a: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 err="1"/>
              <a:t>Material</a:t>
            </a:r>
            <a:r>
              <a:rPr lang="nl-NL" sz="2000" b="1" dirty="0"/>
              <a:t>: HEG-sensor (</a:t>
            </a:r>
            <a:r>
              <a:rPr lang="nl-NL" sz="2000" b="1" dirty="0" err="1"/>
              <a:t>Meditech</a:t>
            </a:r>
            <a:r>
              <a:rPr lang="nl-NL" sz="2000" b="1" dirty="0"/>
              <a:t>), </a:t>
            </a:r>
            <a:r>
              <a:rPr lang="nl-NL" sz="2000" b="1" dirty="0" err="1"/>
              <a:t>Procomp</a:t>
            </a:r>
            <a:r>
              <a:rPr lang="nl-NL" sz="2000" b="1" dirty="0"/>
              <a:t> 2 (2 </a:t>
            </a:r>
            <a:r>
              <a:rPr lang="nl-NL" sz="2000" b="1" dirty="0" err="1"/>
              <a:t>channel</a:t>
            </a:r>
            <a:r>
              <a:rPr lang="nl-NL" sz="2000" b="1" dirty="0"/>
              <a:t>) </a:t>
            </a:r>
            <a:r>
              <a:rPr lang="nl-NL" sz="2000" b="1" dirty="0" err="1"/>
              <a:t>and</a:t>
            </a:r>
            <a:r>
              <a:rPr lang="nl-NL" sz="2000" b="1" dirty="0"/>
              <a:t> </a:t>
            </a:r>
            <a:r>
              <a:rPr lang="nl-NL" sz="2000" b="1" dirty="0" err="1"/>
              <a:t>Biograph</a:t>
            </a:r>
            <a:r>
              <a:rPr lang="nl-NL" sz="2000" b="1" dirty="0"/>
              <a:t> </a:t>
            </a:r>
            <a:r>
              <a:rPr lang="nl-NL" sz="2000" b="1" dirty="0" err="1"/>
              <a:t>Infiniti</a:t>
            </a:r>
            <a:r>
              <a:rPr lang="nl-NL" sz="2000" b="1" dirty="0"/>
              <a:t> (</a:t>
            </a:r>
            <a:r>
              <a:rPr lang="nl-NL" sz="2000" b="1" dirty="0" err="1"/>
              <a:t>Thought</a:t>
            </a:r>
            <a:r>
              <a:rPr lang="nl-NL" sz="2000" b="1" dirty="0"/>
              <a:t> Technology)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 err="1"/>
              <a:t>Seated</a:t>
            </a:r>
            <a:r>
              <a:rPr lang="nl-NL" sz="2000" b="1" dirty="0"/>
              <a:t> </a:t>
            </a:r>
            <a:r>
              <a:rPr lang="nl-NL" sz="2000" b="1" dirty="0" err="1"/>
              <a:t>behind</a:t>
            </a:r>
            <a:r>
              <a:rPr lang="nl-NL" sz="2000" b="1" dirty="0"/>
              <a:t> a pc </a:t>
            </a:r>
            <a:r>
              <a:rPr lang="nl-NL" sz="2000" b="1" dirty="0" err="1"/>
              <a:t>with</a:t>
            </a:r>
            <a:r>
              <a:rPr lang="nl-NL" sz="2000" b="1" dirty="0"/>
              <a:t> HEG-</a:t>
            </a:r>
            <a:r>
              <a:rPr lang="nl-NL" sz="2000" b="1" dirty="0" err="1"/>
              <a:t>graphics</a:t>
            </a:r>
            <a:r>
              <a:rPr lang="nl-NL" sz="2000" b="1" dirty="0"/>
              <a:t> </a:t>
            </a:r>
            <a:r>
              <a:rPr lang="nl-NL" sz="2000" b="1" dirty="0" err="1"/>
              <a:t>and</a:t>
            </a:r>
            <a:r>
              <a:rPr lang="nl-NL" sz="2000" b="1" dirty="0"/>
              <a:t> video on screen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1" dirty="0"/>
              <a:t>Part of treatment as </a:t>
            </a:r>
            <a:r>
              <a:rPr lang="nl-NL" sz="2000" b="1" dirty="0" err="1"/>
              <a:t>usual</a:t>
            </a:r>
            <a:r>
              <a:rPr lang="nl-NL" sz="2000" b="1" dirty="0"/>
              <a:t> (</a:t>
            </a:r>
            <a:r>
              <a:rPr lang="nl-NL" sz="2000" b="1" dirty="0" err="1"/>
              <a:t>psycho</a:t>
            </a:r>
            <a:r>
              <a:rPr lang="nl-NL" sz="2000" b="1" dirty="0"/>
              <a:t> </a:t>
            </a:r>
            <a:r>
              <a:rPr lang="nl-NL" sz="2000" b="1" dirty="0" err="1"/>
              <a:t>education</a:t>
            </a:r>
            <a:r>
              <a:rPr lang="nl-NL" sz="2000" b="1" dirty="0"/>
              <a:t>,</a:t>
            </a:r>
          </a:p>
          <a:p>
            <a:r>
              <a:rPr lang="nl-NL" sz="2000" b="1" dirty="0"/>
              <a:t>     </a:t>
            </a:r>
            <a:r>
              <a:rPr lang="nl-NL" sz="2000" b="1" dirty="0" err="1"/>
              <a:t>parent</a:t>
            </a:r>
            <a:r>
              <a:rPr lang="nl-NL" sz="2000" b="1" dirty="0"/>
              <a:t> training, </a:t>
            </a:r>
            <a:r>
              <a:rPr lang="nl-NL" sz="2000" b="1" dirty="0" err="1"/>
              <a:t>selfconfidence</a:t>
            </a:r>
            <a:r>
              <a:rPr lang="nl-NL" sz="2000" b="1" dirty="0"/>
              <a:t> training)   </a:t>
            </a:r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733648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1105</TotalTime>
  <Words>860</Words>
  <Application>Microsoft Office PowerPoint</Application>
  <PresentationFormat>Breedbeeld</PresentationFormat>
  <Paragraphs>293</Paragraphs>
  <Slides>16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Aptos</vt:lpstr>
      <vt:lpstr>Arial</vt:lpstr>
      <vt:lpstr>Tw Cen MT</vt:lpstr>
      <vt:lpstr>Wingdings</vt:lpstr>
      <vt:lpstr>Circuit</vt:lpstr>
      <vt:lpstr>Effects of HEG-neurofeedback on attentional measures in children with neurodevelopmental disorders: a case series study from private practice.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Meinte Vollema</dc:creator>
  <cp:lastModifiedBy>Meinte Vollema</cp:lastModifiedBy>
  <cp:revision>27</cp:revision>
  <dcterms:created xsi:type="dcterms:W3CDTF">2025-02-14T13:44:31Z</dcterms:created>
  <dcterms:modified xsi:type="dcterms:W3CDTF">2025-05-09T12:01:25Z</dcterms:modified>
</cp:coreProperties>
</file>